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72" r:id="rId2"/>
    <p:sldId id="284" r:id="rId3"/>
    <p:sldId id="273" r:id="rId4"/>
    <p:sldId id="285" r:id="rId5"/>
    <p:sldId id="286" r:id="rId6"/>
    <p:sldId id="287" r:id="rId7"/>
    <p:sldId id="288" r:id="rId8"/>
    <p:sldId id="274" r:id="rId9"/>
    <p:sldId id="289" r:id="rId10"/>
    <p:sldId id="290" r:id="rId11"/>
    <p:sldId id="291" r:id="rId12"/>
    <p:sldId id="292" r:id="rId13"/>
    <p:sldId id="293" r:id="rId14"/>
    <p:sldId id="294" r:id="rId15"/>
    <p:sldId id="295" r:id="rId16"/>
  </p:sldIdLst>
  <p:sldSz cx="12192000" cy="6858000"/>
  <p:notesSz cx="6858000" cy="9144000"/>
  <p:embeddedFontLst>
    <p:embeddedFont>
      <p:font typeface="Libre Franklin" pitchFamily="2" charset="0"/>
      <p:regular r:id="rId18"/>
      <p:bold r:id="rId19"/>
      <p:italic r:id="rId20"/>
      <p:boldItalic r:id="rId21"/>
    </p:embeddedFont>
    <p:embeddedFont>
      <p:font typeface="Oswald Light" pitchFamily="2" charset="0"/>
      <p:regular r:id="rId22"/>
    </p:embeddedFont>
    <p:embeddedFont>
      <p:font typeface="Oswald SemiBold" pitchFamily="2" charset="0"/>
      <p:bold r:id="rId23"/>
    </p:embeddedFont>
    <p:embeddedFont>
      <p:font typeface="Poppins" panose="00000500000000000000" pitchFamily="2" charset="0"/>
      <p:regular r:id="rId24"/>
      <p:bold r:id="rId25"/>
      <p:italic r:id="rId26"/>
      <p:boldItalic r:id="rId27"/>
    </p:embeddedFont>
    <p:embeddedFont>
      <p:font typeface="Poppins SemiBold" panose="00000700000000000000" pitchFamily="2" charset="0"/>
      <p:bold r:id="rId28"/>
      <p:boldItalic r:id="rId29"/>
    </p:embeddedFont>
    <p:embeddedFont>
      <p:font typeface="Segoe UI" panose="020B0502040204020203" pitchFamily="3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B48"/>
    <a:srgbClr val="6BA8B0"/>
    <a:srgbClr val="4BAAF4"/>
    <a:srgbClr val="FF77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42" autoAdjust="0"/>
    <p:restoredTop sz="93464" autoAdjust="0"/>
  </p:normalViewPr>
  <p:slideViewPr>
    <p:cSldViewPr snapToGrid="0" showGuides="1">
      <p:cViewPr varScale="1">
        <p:scale>
          <a:sx n="140" d="100"/>
          <a:sy n="140" d="100"/>
        </p:scale>
        <p:origin x="576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F03D5-7E7E-4890-B77E-B73BC255224E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36629-3486-4126-8C32-319D5C525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13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853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4FF8140-7BF6-7F5C-A4F8-446243256D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82143" y="-22131"/>
            <a:ext cx="7209857" cy="6902265"/>
          </a:xfrm>
          <a:custGeom>
            <a:avLst/>
            <a:gdLst>
              <a:gd name="connsiteX0" fmla="*/ 0 w 7209857"/>
              <a:gd name="connsiteY0" fmla="*/ 0 h 6902265"/>
              <a:gd name="connsiteX1" fmla="*/ 7209857 w 7209857"/>
              <a:gd name="connsiteY1" fmla="*/ 0 h 6902265"/>
              <a:gd name="connsiteX2" fmla="*/ 7209857 w 7209857"/>
              <a:gd name="connsiteY2" fmla="*/ 6902265 h 6902265"/>
              <a:gd name="connsiteX3" fmla="*/ 4631119 w 7209857"/>
              <a:gd name="connsiteY3" fmla="*/ 6902265 h 6902265"/>
              <a:gd name="connsiteX4" fmla="*/ 4607584 w 7209857"/>
              <a:gd name="connsiteY4" fmla="*/ 6716743 h 6902265"/>
              <a:gd name="connsiteX5" fmla="*/ 3478022 w 7209857"/>
              <a:gd name="connsiteY5" fmla="*/ 3228587 h 6902265"/>
              <a:gd name="connsiteX6" fmla="*/ 818461 w 7209857"/>
              <a:gd name="connsiteY6" fmla="*/ 522724 h 6902265"/>
              <a:gd name="connsiteX7" fmla="*/ 179195 w 7209857"/>
              <a:gd name="connsiteY7" fmla="*/ 105628 h 6902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09857" h="6902265">
                <a:moveTo>
                  <a:pt x="0" y="0"/>
                </a:moveTo>
                <a:lnTo>
                  <a:pt x="7209857" y="0"/>
                </a:lnTo>
                <a:lnTo>
                  <a:pt x="7209857" y="6902265"/>
                </a:lnTo>
                <a:lnTo>
                  <a:pt x="4631119" y="6902265"/>
                </a:lnTo>
                <a:lnTo>
                  <a:pt x="4607584" y="6716743"/>
                </a:lnTo>
                <a:cubicBezTo>
                  <a:pt x="4437608" y="5487337"/>
                  <a:pt x="4112037" y="4286711"/>
                  <a:pt x="3478022" y="3228587"/>
                </a:cubicBezTo>
                <a:cubicBezTo>
                  <a:pt x="2823005" y="2135346"/>
                  <a:pt x="1867038" y="1247192"/>
                  <a:pt x="818461" y="522724"/>
                </a:cubicBezTo>
                <a:cubicBezTo>
                  <a:pt x="608951" y="377967"/>
                  <a:pt x="395594" y="239337"/>
                  <a:pt x="179195" y="10562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06562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2287B640-03F2-4376-CF5F-9DA9CBEA0BE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406515" y="528320"/>
            <a:ext cx="4470400" cy="6329680"/>
          </a:xfrm>
          <a:custGeom>
            <a:avLst/>
            <a:gdLst>
              <a:gd name="connsiteX0" fmla="*/ 0 w 4470400"/>
              <a:gd name="connsiteY0" fmla="*/ 0 h 6858000"/>
              <a:gd name="connsiteX1" fmla="*/ 4470400 w 4470400"/>
              <a:gd name="connsiteY1" fmla="*/ 0 h 6858000"/>
              <a:gd name="connsiteX2" fmla="*/ 4470400 w 4470400"/>
              <a:gd name="connsiteY2" fmla="*/ 6858000 h 6858000"/>
              <a:gd name="connsiteX3" fmla="*/ 0 w 4470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0400" h="6858000">
                <a:moveTo>
                  <a:pt x="0" y="0"/>
                </a:moveTo>
                <a:lnTo>
                  <a:pt x="4470400" y="0"/>
                </a:lnTo>
                <a:lnTo>
                  <a:pt x="4470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65000"/>
              <a:alpha val="12000"/>
            </a:schemeClr>
          </a:solidFill>
          <a:effectLst/>
        </p:spPr>
        <p:txBody>
          <a:bodyPr wrap="square" anchor="ctr">
            <a:noAutofit/>
          </a:bodyPr>
          <a:lstStyle>
            <a:lvl1pPr>
              <a:def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54225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237A2C5-F8F2-D210-F19A-791FC9B352C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11720" y="701040"/>
            <a:ext cx="4058920" cy="5455920"/>
          </a:xfrm>
          <a:custGeom>
            <a:avLst/>
            <a:gdLst>
              <a:gd name="connsiteX0" fmla="*/ 0 w 4058920"/>
              <a:gd name="connsiteY0" fmla="*/ 0 h 5455920"/>
              <a:gd name="connsiteX1" fmla="*/ 4058920 w 4058920"/>
              <a:gd name="connsiteY1" fmla="*/ 0 h 5455920"/>
              <a:gd name="connsiteX2" fmla="*/ 4058920 w 4058920"/>
              <a:gd name="connsiteY2" fmla="*/ 5455920 h 5455920"/>
              <a:gd name="connsiteX3" fmla="*/ 0 w 4058920"/>
              <a:gd name="connsiteY3" fmla="*/ 5455920 h 545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8920" h="5455920">
                <a:moveTo>
                  <a:pt x="0" y="0"/>
                </a:moveTo>
                <a:lnTo>
                  <a:pt x="4058920" y="0"/>
                </a:lnTo>
                <a:lnTo>
                  <a:pt x="4058920" y="5455920"/>
                </a:lnTo>
                <a:lnTo>
                  <a:pt x="0" y="5455920"/>
                </a:ln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43162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BF8F5011-3160-7863-4F28-A32175F954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33464" y="0"/>
            <a:ext cx="5765369" cy="415544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ID" sz="1400"/>
            </a:lvl1pPr>
          </a:lstStyle>
          <a:p>
            <a:pPr marL="0" lvl="0" indent="0"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7689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341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296DE12E-EDDF-CE76-D37B-2E7EB708C1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4505" y="1940560"/>
            <a:ext cx="11160125" cy="3408637"/>
          </a:xfrm>
          <a:custGeom>
            <a:avLst/>
            <a:gdLst>
              <a:gd name="connsiteX0" fmla="*/ 0 w 11160125"/>
              <a:gd name="connsiteY0" fmla="*/ 0 h 3481895"/>
              <a:gd name="connsiteX1" fmla="*/ 11160125 w 11160125"/>
              <a:gd name="connsiteY1" fmla="*/ 0 h 3481895"/>
              <a:gd name="connsiteX2" fmla="*/ 11160125 w 11160125"/>
              <a:gd name="connsiteY2" fmla="*/ 3481895 h 3481895"/>
              <a:gd name="connsiteX3" fmla="*/ 0 w 11160125"/>
              <a:gd name="connsiteY3" fmla="*/ 3481895 h 348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60125" h="3481895">
                <a:moveTo>
                  <a:pt x="0" y="0"/>
                </a:moveTo>
                <a:lnTo>
                  <a:pt x="11160125" y="0"/>
                </a:lnTo>
                <a:lnTo>
                  <a:pt x="11160125" y="3481895"/>
                </a:lnTo>
                <a:lnTo>
                  <a:pt x="0" y="348189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5066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0C47DDC-4039-640A-8566-87E53957E196}"/>
              </a:ext>
            </a:extLst>
          </p:cNvPr>
          <p:cNvSpPr/>
          <p:nvPr userDrawn="1"/>
        </p:nvSpPr>
        <p:spPr>
          <a:xfrm>
            <a:off x="1" y="1"/>
            <a:ext cx="556934" cy="6858000"/>
          </a:xfrm>
          <a:prstGeom prst="rect">
            <a:avLst/>
          </a:prstGeom>
          <a:solidFill>
            <a:srgbClr val="232B48"/>
          </a:solidFill>
          <a:ln w="9525">
            <a:noFill/>
          </a:ln>
          <a:effectLst>
            <a:outerShdw blurRad="2540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27B943-DDC8-35E3-244E-DC4ACAB08DAC}"/>
              </a:ext>
            </a:extLst>
          </p:cNvPr>
          <p:cNvSpPr txBox="1"/>
          <p:nvPr userDrawn="1"/>
        </p:nvSpPr>
        <p:spPr>
          <a:xfrm rot="16200000">
            <a:off x="-1248647" y="4762001"/>
            <a:ext cx="3054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+mj-lt"/>
              </a:rPr>
              <a:t>www.skillfoundry.io</a:t>
            </a:r>
            <a:endParaRPr lang="en-ID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AEC545B-D36F-530C-6715-9F9A0976AA87}"/>
              </a:ext>
            </a:extLst>
          </p:cNvPr>
          <p:cNvSpPr/>
          <p:nvPr userDrawn="1"/>
        </p:nvSpPr>
        <p:spPr>
          <a:xfrm>
            <a:off x="93801" y="185346"/>
            <a:ext cx="369334" cy="457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A137C09-EF6A-A8E3-EDA3-7BE730E3FD80}"/>
              </a:ext>
            </a:extLst>
          </p:cNvPr>
          <p:cNvSpPr/>
          <p:nvPr userDrawn="1"/>
        </p:nvSpPr>
        <p:spPr>
          <a:xfrm>
            <a:off x="141152" y="269105"/>
            <a:ext cx="274632" cy="457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C6660A6-771B-14DE-36C5-4377FC5B1527}"/>
              </a:ext>
            </a:extLst>
          </p:cNvPr>
          <p:cNvSpPr/>
          <p:nvPr userDrawn="1"/>
        </p:nvSpPr>
        <p:spPr>
          <a:xfrm>
            <a:off x="185026" y="352864"/>
            <a:ext cx="186884" cy="457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C437F5C-1518-F757-6B51-4FD4A2017F09}"/>
              </a:ext>
            </a:extLst>
          </p:cNvPr>
          <p:cNvCxnSpPr>
            <a:cxnSpLocks/>
          </p:cNvCxnSpPr>
          <p:nvPr userDrawn="1"/>
        </p:nvCxnSpPr>
        <p:spPr>
          <a:xfrm>
            <a:off x="280828" y="567223"/>
            <a:ext cx="0" cy="299284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c 28">
            <a:extLst>
              <a:ext uri="{FF2B5EF4-FFF2-40B4-BE49-F238E27FC236}">
                <a16:creationId xmlns:a16="http://schemas.microsoft.com/office/drawing/2014/main" id="{613786B4-50CE-7A3F-EA27-857993D602B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048" y="6396564"/>
            <a:ext cx="414841" cy="21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303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8" r:id="rId3"/>
    <p:sldLayoutId id="2147483657" r:id="rId4"/>
    <p:sldLayoutId id="2147483660" r:id="rId5"/>
    <p:sldLayoutId id="2147483661" r:id="rId6"/>
    <p:sldLayoutId id="2147483662" r:id="rId7"/>
  </p:sldLayoutIdLst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40" userDrawn="1">
          <p15:clr>
            <a:srgbClr val="F26B43"/>
          </p15:clr>
        </p15:guide>
        <p15:guide id="4" pos="240" userDrawn="1">
          <p15:clr>
            <a:srgbClr val="F26B43"/>
          </p15:clr>
        </p15:guide>
        <p15:guide id="5" orient="horz" pos="4080" userDrawn="1">
          <p15:clr>
            <a:srgbClr val="F26B43"/>
          </p15:clr>
        </p15:guide>
        <p15:guide id="6" orient="horz" pos="2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10" Type="http://schemas.openxmlformats.org/officeDocument/2006/relationships/image" Target="../media/image64.svg"/><Relationship Id="rId4" Type="http://schemas.openxmlformats.org/officeDocument/2006/relationships/image" Target="../media/image58.svg"/><Relationship Id="rId9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13" Type="http://schemas.openxmlformats.org/officeDocument/2006/relationships/image" Target="../media/image83.png"/><Relationship Id="rId3" Type="http://schemas.openxmlformats.org/officeDocument/2006/relationships/hyperlink" Target="mailto:hello@skillfoundry.io" TargetMode="External"/><Relationship Id="rId7" Type="http://schemas.openxmlformats.org/officeDocument/2006/relationships/image" Target="../media/image77.png"/><Relationship Id="rId12" Type="http://schemas.openxmlformats.org/officeDocument/2006/relationships/image" Target="../media/image82.sv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linkedin.com/in/ericswise/" TargetMode="External"/><Relationship Id="rId11" Type="http://schemas.openxmlformats.org/officeDocument/2006/relationships/image" Target="../media/image81.png"/><Relationship Id="rId5" Type="http://schemas.openxmlformats.org/officeDocument/2006/relationships/hyperlink" Target="https://bsky.app/profile/skillfoundryio.bsky.social" TargetMode="External"/><Relationship Id="rId10" Type="http://schemas.openxmlformats.org/officeDocument/2006/relationships/image" Target="../media/image80.svg"/><Relationship Id="rId4" Type="http://schemas.openxmlformats.org/officeDocument/2006/relationships/hyperlink" Target="https://www.youtube.com/@skillfoundryio" TargetMode="External"/><Relationship Id="rId9" Type="http://schemas.openxmlformats.org/officeDocument/2006/relationships/image" Target="../media/image79.png"/><Relationship Id="rId14" Type="http://schemas.openxmlformats.org/officeDocument/2006/relationships/image" Target="../media/image8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1.wdp"/><Relationship Id="rId7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17" Type="http://schemas.openxmlformats.org/officeDocument/2006/relationships/image" Target="../media/image46.sv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5" Type="http://schemas.openxmlformats.org/officeDocument/2006/relationships/image" Target="../media/image4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Relationship Id="rId1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sv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svg"/><Relationship Id="rId4" Type="http://schemas.openxmlformats.org/officeDocument/2006/relationships/image" Target="../media/image2.svg"/><Relationship Id="rId9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6BA8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each with trees and water&#10;&#10;Description automatically generated">
            <a:extLst>
              <a:ext uri="{FF2B5EF4-FFF2-40B4-BE49-F238E27FC236}">
                <a16:creationId xmlns:a16="http://schemas.microsoft.com/office/drawing/2014/main" id="{98C7BBBD-5958-7F22-ABD9-85A09A18E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" r="8216" b="11208"/>
          <a:stretch/>
        </p:blipFill>
        <p:spPr>
          <a:xfrm>
            <a:off x="0" y="781673"/>
            <a:ext cx="12192000" cy="60960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5B37BF3D-AD62-4BB0-54DC-17A331F0077A}"/>
              </a:ext>
            </a:extLst>
          </p:cNvPr>
          <p:cNvGrpSpPr/>
          <p:nvPr/>
        </p:nvGrpSpPr>
        <p:grpSpPr>
          <a:xfrm>
            <a:off x="5917662" y="1849853"/>
            <a:ext cx="5994530" cy="2658117"/>
            <a:chOff x="6309359" y="1788893"/>
            <a:chExt cx="5994530" cy="265811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9128DD-3033-8584-58DD-C1F4457AEE6A}"/>
                </a:ext>
              </a:extLst>
            </p:cNvPr>
            <p:cNvSpPr txBox="1"/>
            <p:nvPr/>
          </p:nvSpPr>
          <p:spPr>
            <a:xfrm>
              <a:off x="6309359" y="1788893"/>
              <a:ext cx="5994530" cy="18774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400" dirty="0">
                  <a:solidFill>
                    <a:schemeClr val="accent1"/>
                  </a:solidFill>
                  <a:latin typeface="+mj-lt"/>
                </a:rPr>
                <a:t>BEYOND LEETCODE: </a:t>
              </a:r>
              <a:r>
                <a:rPr lang="en-US" sz="3600" dirty="0">
                  <a:solidFill>
                    <a:schemeClr val="bg1"/>
                  </a:solidFill>
                  <a:latin typeface="+mj-lt"/>
                </a:rPr>
                <a:t>REDESIGNING TECH INTERVIEWS FOR THE AI-ASSISTED ERA</a:t>
              </a:r>
              <a:endParaRPr lang="en-US" sz="3600" dirty="0">
                <a:solidFill>
                  <a:schemeClr val="accent1"/>
                </a:solidFill>
                <a:latin typeface="+mj-lt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29BF4B2-41D5-B826-38EC-EF5E608D8F6C}"/>
                </a:ext>
              </a:extLst>
            </p:cNvPr>
            <p:cNvGrpSpPr/>
            <p:nvPr/>
          </p:nvGrpSpPr>
          <p:grpSpPr>
            <a:xfrm>
              <a:off x="9113519" y="3829673"/>
              <a:ext cx="2567765" cy="617337"/>
              <a:chOff x="9113519" y="3829673"/>
              <a:chExt cx="2567765" cy="617337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B8FC55A-578D-1ACC-E8C3-C8FA596E0690}"/>
                  </a:ext>
                </a:extLst>
              </p:cNvPr>
              <p:cNvSpPr/>
              <p:nvPr/>
            </p:nvSpPr>
            <p:spPr>
              <a:xfrm>
                <a:off x="9171763" y="3893343"/>
                <a:ext cx="2509521" cy="553667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66E473C-7D00-C024-C853-191B49578C50}"/>
                  </a:ext>
                </a:extLst>
              </p:cNvPr>
              <p:cNvSpPr/>
              <p:nvPr/>
            </p:nvSpPr>
            <p:spPr>
              <a:xfrm>
                <a:off x="9113519" y="3829673"/>
                <a:ext cx="2509521" cy="55366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637C35-B3F8-2B90-8EEB-38E0A78A76C7}"/>
                  </a:ext>
                </a:extLst>
              </p:cNvPr>
              <p:cNvSpPr txBox="1"/>
              <p:nvPr/>
            </p:nvSpPr>
            <p:spPr>
              <a:xfrm>
                <a:off x="9260763" y="3906451"/>
                <a:ext cx="221503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SKILL FOUNDRY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E941C16-29D0-4AFE-07A6-CFD3911AAA51}"/>
                </a:ext>
              </a:extLst>
            </p:cNvPr>
            <p:cNvGrpSpPr/>
            <p:nvPr/>
          </p:nvGrpSpPr>
          <p:grpSpPr>
            <a:xfrm>
              <a:off x="6390639" y="3829673"/>
              <a:ext cx="2567765" cy="617337"/>
              <a:chOff x="6390639" y="3829673"/>
              <a:chExt cx="2567765" cy="617337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2B4CCBE-B51D-48B6-D9D6-5FFC2112AE77}"/>
                  </a:ext>
                </a:extLst>
              </p:cNvPr>
              <p:cNvSpPr/>
              <p:nvPr/>
            </p:nvSpPr>
            <p:spPr>
              <a:xfrm>
                <a:off x="6448883" y="3893343"/>
                <a:ext cx="2509521" cy="553667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C7C0596-FB1F-06FB-DDA7-38F1D1D678FF}"/>
                  </a:ext>
                </a:extLst>
              </p:cNvPr>
              <p:cNvSpPr/>
              <p:nvPr/>
            </p:nvSpPr>
            <p:spPr>
              <a:xfrm>
                <a:off x="6390639" y="3829673"/>
                <a:ext cx="2509521" cy="55366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79966EC-3D4B-8DC3-D7D6-FCDFA224F269}"/>
                  </a:ext>
                </a:extLst>
              </p:cNvPr>
              <p:cNvSpPr txBox="1"/>
              <p:nvPr/>
            </p:nvSpPr>
            <p:spPr>
              <a:xfrm>
                <a:off x="6537883" y="3906451"/>
                <a:ext cx="221503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ERIC WISE </a:t>
                </a:r>
              </a:p>
            </p:txBody>
          </p:sp>
        </p:grpSp>
      </p:grpSp>
      <p:pic>
        <p:nvPicPr>
          <p:cNvPr id="23" name="Graphic 22">
            <a:extLst>
              <a:ext uri="{FF2B5EF4-FFF2-40B4-BE49-F238E27FC236}">
                <a16:creationId xmlns:a16="http://schemas.microsoft.com/office/drawing/2014/main" id="{4081687D-0DAA-06E8-AEAE-A0F452F7F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2088" y="2467864"/>
            <a:ext cx="2716840" cy="142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76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037CC-E830-332A-C7F6-F165621E2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6CC99F-1753-5DC5-1B6F-188B82EACDCB}"/>
              </a:ext>
            </a:extLst>
          </p:cNvPr>
          <p:cNvSpPr/>
          <p:nvPr/>
        </p:nvSpPr>
        <p:spPr>
          <a:xfrm>
            <a:off x="7110804" y="0"/>
            <a:ext cx="1706880" cy="1859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A9B222F9-3EBC-718C-0F39-5A4115CDF7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1" b="5221"/>
          <a:stretch/>
        </p:blipFill>
        <p:spPr/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26FF18-CFAF-A38D-9AC8-297112612C43}"/>
              </a:ext>
            </a:extLst>
          </p:cNvPr>
          <p:cNvSpPr txBox="1"/>
          <p:nvPr/>
        </p:nvSpPr>
        <p:spPr>
          <a:xfrm>
            <a:off x="881539" y="1572934"/>
            <a:ext cx="521446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accent2"/>
                </a:solidFill>
                <a:latin typeface="+mj-lt"/>
              </a:rPr>
              <a:t>REFRAMING THE </a:t>
            </a:r>
            <a:r>
              <a:rPr lang="en-US" sz="4400" dirty="0">
                <a:solidFill>
                  <a:schemeClr val="accent1"/>
                </a:solidFill>
                <a:latin typeface="+mj-lt"/>
              </a:rPr>
              <a:t>INTERVIEW PROCESS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75E6EA8-C1B6-E6D5-D77F-9047E0049112}"/>
              </a:ext>
            </a:extLst>
          </p:cNvPr>
          <p:cNvGrpSpPr/>
          <p:nvPr/>
        </p:nvGrpSpPr>
        <p:grpSpPr>
          <a:xfrm>
            <a:off x="977890" y="3346413"/>
            <a:ext cx="2670607" cy="759228"/>
            <a:chOff x="977890" y="3346413"/>
            <a:chExt cx="2670607" cy="75922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39A3F5E-BCAD-5CE2-F09F-B7D5EAB3D561}"/>
                </a:ext>
              </a:extLst>
            </p:cNvPr>
            <p:cNvSpPr txBox="1"/>
            <p:nvPr/>
          </p:nvSpPr>
          <p:spPr>
            <a:xfrm>
              <a:off x="1820018" y="3372084"/>
              <a:ext cx="1828479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/>
                <a:t>Embracing AI as a tool, not a threat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E9EDD82-A13A-3338-B84E-BA64B126E400}"/>
                </a:ext>
              </a:extLst>
            </p:cNvPr>
            <p:cNvSpPr/>
            <p:nvPr/>
          </p:nvSpPr>
          <p:spPr>
            <a:xfrm>
              <a:off x="977890" y="3346413"/>
              <a:ext cx="759228" cy="759228"/>
            </a:xfrm>
            <a:prstGeom prst="ellipse">
              <a:avLst/>
            </a:prstGeom>
            <a:solidFill>
              <a:srgbClr val="232B48"/>
            </a:solidFill>
            <a:ln w="571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77C3F85-6E67-B701-A63D-81474ED8D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34459" y="3502982"/>
              <a:ext cx="446090" cy="44609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FFA12D0-A237-0F07-7A23-0C96DC254EF1}"/>
              </a:ext>
            </a:extLst>
          </p:cNvPr>
          <p:cNvGrpSpPr/>
          <p:nvPr/>
        </p:nvGrpSpPr>
        <p:grpSpPr>
          <a:xfrm>
            <a:off x="4102692" y="3346413"/>
            <a:ext cx="2670607" cy="759228"/>
            <a:chOff x="4102692" y="3346413"/>
            <a:chExt cx="2670607" cy="75922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A347264-9CF7-94A1-02FA-3B08F265E3AC}"/>
                </a:ext>
              </a:extLst>
            </p:cNvPr>
            <p:cNvSpPr txBox="1"/>
            <p:nvPr/>
          </p:nvSpPr>
          <p:spPr>
            <a:xfrm>
              <a:off x="4944820" y="3372084"/>
              <a:ext cx="1828479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/>
                <a:t>Focus on process over memorization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E2658E5-5876-7F47-AAE6-E8AC9DBAAD20}"/>
                </a:ext>
              </a:extLst>
            </p:cNvPr>
            <p:cNvSpPr/>
            <p:nvPr/>
          </p:nvSpPr>
          <p:spPr>
            <a:xfrm>
              <a:off x="4102692" y="3346413"/>
              <a:ext cx="759228" cy="759228"/>
            </a:xfrm>
            <a:prstGeom prst="ellipse">
              <a:avLst/>
            </a:prstGeom>
            <a:solidFill>
              <a:srgbClr val="232B48"/>
            </a:solidFill>
            <a:ln w="571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F114FB7B-35C0-A4CE-5321-19A0F92E5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58278" y="3501999"/>
              <a:ext cx="448056" cy="448056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50380D-96D2-A1A6-094A-8FD21570934C}"/>
              </a:ext>
            </a:extLst>
          </p:cNvPr>
          <p:cNvGrpSpPr/>
          <p:nvPr/>
        </p:nvGrpSpPr>
        <p:grpSpPr>
          <a:xfrm>
            <a:off x="977890" y="4525838"/>
            <a:ext cx="2870674" cy="759228"/>
            <a:chOff x="977890" y="4525838"/>
            <a:chExt cx="2870674" cy="75922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02B5238-60CE-F0C4-8DB0-A5C30521F442}"/>
                </a:ext>
              </a:extLst>
            </p:cNvPr>
            <p:cNvSpPr txBox="1"/>
            <p:nvPr/>
          </p:nvSpPr>
          <p:spPr>
            <a:xfrm>
              <a:off x="1820018" y="4551509"/>
              <a:ext cx="2028546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/>
                <a:t>Value authentic technical discussions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A7C3F3E-E922-D3C4-03AA-5580C0FFB652}"/>
                </a:ext>
              </a:extLst>
            </p:cNvPr>
            <p:cNvSpPr/>
            <p:nvPr/>
          </p:nvSpPr>
          <p:spPr>
            <a:xfrm>
              <a:off x="977890" y="4525838"/>
              <a:ext cx="759228" cy="759228"/>
            </a:xfrm>
            <a:prstGeom prst="ellipse">
              <a:avLst/>
            </a:prstGeom>
            <a:solidFill>
              <a:srgbClr val="232B48"/>
            </a:solidFill>
            <a:ln w="571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5066FC1A-E7FC-086C-B7F1-1D8CD712D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33476" y="4681424"/>
              <a:ext cx="448056" cy="448056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8DADD41-66F7-ED39-FDCE-D0BCF834ED67}"/>
              </a:ext>
            </a:extLst>
          </p:cNvPr>
          <p:cNvGrpSpPr/>
          <p:nvPr/>
        </p:nvGrpSpPr>
        <p:grpSpPr>
          <a:xfrm>
            <a:off x="4102692" y="4525838"/>
            <a:ext cx="2796996" cy="759228"/>
            <a:chOff x="4102692" y="4525838"/>
            <a:chExt cx="2796996" cy="75922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C4A6C1-5700-5D08-5FC2-CF98E6DE6457}"/>
                </a:ext>
              </a:extLst>
            </p:cNvPr>
            <p:cNvSpPr txBox="1"/>
            <p:nvPr/>
          </p:nvSpPr>
          <p:spPr>
            <a:xfrm>
              <a:off x="4944820" y="4551509"/>
              <a:ext cx="1954868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/>
                <a:t>In-person interviews with oral defense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2D35307-6D3C-4F59-9C50-6D3830975A56}"/>
                </a:ext>
              </a:extLst>
            </p:cNvPr>
            <p:cNvSpPr/>
            <p:nvPr/>
          </p:nvSpPr>
          <p:spPr>
            <a:xfrm>
              <a:off x="4102692" y="4525838"/>
              <a:ext cx="759228" cy="759228"/>
            </a:xfrm>
            <a:prstGeom prst="ellipse">
              <a:avLst/>
            </a:prstGeom>
            <a:solidFill>
              <a:srgbClr val="232B48"/>
            </a:solidFill>
            <a:ln w="571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80DC4409-856D-A30A-5562-D14D11801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258278" y="4681424"/>
              <a:ext cx="448056" cy="4480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745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72AD0-B486-C83E-B69E-34A76C8F9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846F71-8AF9-23E8-0D87-93FA15BBBE4C}"/>
              </a:ext>
            </a:extLst>
          </p:cNvPr>
          <p:cNvSpPr txBox="1"/>
          <p:nvPr/>
        </p:nvSpPr>
        <p:spPr>
          <a:xfrm>
            <a:off x="881539" y="1118232"/>
            <a:ext cx="513318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accent2"/>
                </a:solidFill>
                <a:latin typeface="+mj-lt"/>
              </a:rPr>
              <a:t>REAL-WORLD</a:t>
            </a:r>
            <a:r>
              <a:rPr lang="en-US" sz="480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3600" dirty="0">
                <a:solidFill>
                  <a:schemeClr val="accent1"/>
                </a:solidFill>
                <a:latin typeface="+mj-lt"/>
              </a:rPr>
              <a:t>ASSESSMENT TECHNIQUES</a:t>
            </a:r>
            <a:endParaRPr lang="en-US" sz="5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5" name="Google Shape;477;p14">
            <a:extLst>
              <a:ext uri="{FF2B5EF4-FFF2-40B4-BE49-F238E27FC236}">
                <a16:creationId xmlns:a16="http://schemas.microsoft.com/office/drawing/2014/main" id="{0AA4087B-5597-53C1-766B-73BCFEA6B302}"/>
              </a:ext>
            </a:extLst>
          </p:cNvPr>
          <p:cNvSpPr/>
          <p:nvPr/>
        </p:nvSpPr>
        <p:spPr>
          <a:xfrm>
            <a:off x="7736800" y="0"/>
            <a:ext cx="4455200" cy="6858001"/>
          </a:xfrm>
          <a:prstGeom prst="rect">
            <a:avLst/>
          </a:prstGeom>
          <a:solidFill>
            <a:schemeClr val="accent2">
              <a:alpha val="6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8569DBA-175D-ABFC-8421-D0280D60D723}"/>
              </a:ext>
            </a:extLst>
          </p:cNvPr>
          <p:cNvGrpSpPr/>
          <p:nvPr/>
        </p:nvGrpSpPr>
        <p:grpSpPr>
          <a:xfrm>
            <a:off x="6448398" y="1081460"/>
            <a:ext cx="2527962" cy="1458540"/>
            <a:chOff x="6448398" y="1081460"/>
            <a:chExt cx="2527962" cy="1458540"/>
          </a:xfrm>
        </p:grpSpPr>
        <p:sp>
          <p:nvSpPr>
            <p:cNvPr id="47" name="Google Shape;478;p14">
              <a:extLst>
                <a:ext uri="{FF2B5EF4-FFF2-40B4-BE49-F238E27FC236}">
                  <a16:creationId xmlns:a16="http://schemas.microsoft.com/office/drawing/2014/main" id="{21C81047-1256-8AD3-19DF-6058A4685D9B}"/>
                </a:ext>
              </a:extLst>
            </p:cNvPr>
            <p:cNvSpPr/>
            <p:nvPr/>
          </p:nvSpPr>
          <p:spPr>
            <a:xfrm>
              <a:off x="6448398" y="1081460"/>
              <a:ext cx="2527962" cy="1458540"/>
            </a:xfrm>
            <a:prstGeom prst="roundRect">
              <a:avLst>
                <a:gd name="adj" fmla="val 3287"/>
              </a:avLst>
            </a:prstGeom>
            <a:solidFill>
              <a:schemeClr val="bg1"/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254000"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lt1"/>
                </a:solidFill>
                <a:latin typeface="Poppins SemiBold" panose="00000700000000000000" pitchFamily="2" charset="0"/>
                <a:cs typeface="Poppins SemiBold" panose="00000700000000000000" pitchFamily="2" charset="0"/>
                <a:sym typeface="Poppins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5BA4D85-BBDF-EDC2-026B-64D89F280FC7}"/>
                </a:ext>
              </a:extLst>
            </p:cNvPr>
            <p:cNvSpPr txBox="1"/>
            <p:nvPr/>
          </p:nvSpPr>
          <p:spPr>
            <a:xfrm>
              <a:off x="6514592" y="1689307"/>
              <a:ext cx="2334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Job-relevant focus</a:t>
              </a:r>
              <a:endParaRPr lang="en-PK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5931B4F-519C-DB67-4540-76DDF9288DAD}"/>
                </a:ext>
              </a:extLst>
            </p:cNvPr>
            <p:cNvSpPr txBox="1"/>
            <p:nvPr/>
          </p:nvSpPr>
          <p:spPr>
            <a:xfrm>
              <a:off x="6514592" y="1191603"/>
              <a:ext cx="2334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32B48"/>
                  </a:solidFill>
                  <a:latin typeface="+mj-lt"/>
                </a:rPr>
                <a:t>01.</a:t>
              </a:r>
              <a:endParaRPr lang="en-PK" dirty="0">
                <a:solidFill>
                  <a:srgbClr val="232B48"/>
                </a:solidFill>
                <a:latin typeface="+mj-lt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8A55177-AA3A-A64E-331C-FF6B217ACB50}"/>
              </a:ext>
            </a:extLst>
          </p:cNvPr>
          <p:cNvGrpSpPr/>
          <p:nvPr/>
        </p:nvGrpSpPr>
        <p:grpSpPr>
          <a:xfrm>
            <a:off x="6448398" y="2736502"/>
            <a:ext cx="2527962" cy="1458540"/>
            <a:chOff x="6448398" y="2736502"/>
            <a:chExt cx="2527962" cy="1458540"/>
          </a:xfrm>
        </p:grpSpPr>
        <p:sp>
          <p:nvSpPr>
            <p:cNvPr id="55" name="Google Shape;478;p14">
              <a:extLst>
                <a:ext uri="{FF2B5EF4-FFF2-40B4-BE49-F238E27FC236}">
                  <a16:creationId xmlns:a16="http://schemas.microsoft.com/office/drawing/2014/main" id="{FD470639-C8F3-8200-B2FF-730A8501291D}"/>
                </a:ext>
              </a:extLst>
            </p:cNvPr>
            <p:cNvSpPr/>
            <p:nvPr/>
          </p:nvSpPr>
          <p:spPr>
            <a:xfrm>
              <a:off x="6448398" y="2736502"/>
              <a:ext cx="2527962" cy="1458540"/>
            </a:xfrm>
            <a:prstGeom prst="roundRect">
              <a:avLst>
                <a:gd name="adj" fmla="val 3287"/>
              </a:avLst>
            </a:prstGeom>
            <a:solidFill>
              <a:schemeClr val="bg1"/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  <a:effectLst>
              <a:outerShdw blurRad="254000"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lt1"/>
                </a:solidFill>
                <a:latin typeface="Poppins SemiBold" panose="00000700000000000000" pitchFamily="2" charset="0"/>
                <a:cs typeface="Poppins SemiBold" panose="00000700000000000000" pitchFamily="2" charset="0"/>
                <a:sym typeface="Poppins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72B14AA-7897-1751-6AC8-B35EC8A92356}"/>
                </a:ext>
              </a:extLst>
            </p:cNvPr>
            <p:cNvSpPr txBox="1"/>
            <p:nvPr/>
          </p:nvSpPr>
          <p:spPr>
            <a:xfrm>
              <a:off x="6514592" y="3344349"/>
              <a:ext cx="23347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System design discussions with real constraints</a:t>
              </a:r>
              <a:endParaRPr lang="en-PK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9D70D30-9323-337C-6C54-C832B74FFB43}"/>
                </a:ext>
              </a:extLst>
            </p:cNvPr>
            <p:cNvSpPr txBox="1"/>
            <p:nvPr/>
          </p:nvSpPr>
          <p:spPr>
            <a:xfrm>
              <a:off x="6514592" y="2846645"/>
              <a:ext cx="2334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32B48"/>
                  </a:solidFill>
                  <a:latin typeface="+mj-lt"/>
                </a:rPr>
                <a:t>03.</a:t>
              </a:r>
              <a:endParaRPr lang="en-PK" dirty="0">
                <a:solidFill>
                  <a:srgbClr val="232B48"/>
                </a:solidFill>
                <a:latin typeface="+mj-lt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C1339F1-A497-E171-05A4-2F228B1F4857}"/>
              </a:ext>
            </a:extLst>
          </p:cNvPr>
          <p:cNvGrpSpPr/>
          <p:nvPr/>
        </p:nvGrpSpPr>
        <p:grpSpPr>
          <a:xfrm>
            <a:off x="6448398" y="4391544"/>
            <a:ext cx="2527962" cy="1458540"/>
            <a:chOff x="6448398" y="4391544"/>
            <a:chExt cx="2527962" cy="1458540"/>
          </a:xfrm>
        </p:grpSpPr>
        <p:sp>
          <p:nvSpPr>
            <p:cNvPr id="60" name="Google Shape;478;p14">
              <a:extLst>
                <a:ext uri="{FF2B5EF4-FFF2-40B4-BE49-F238E27FC236}">
                  <a16:creationId xmlns:a16="http://schemas.microsoft.com/office/drawing/2014/main" id="{6F4B16F2-66E2-DB75-D9AE-91643139DD17}"/>
                </a:ext>
              </a:extLst>
            </p:cNvPr>
            <p:cNvSpPr/>
            <p:nvPr/>
          </p:nvSpPr>
          <p:spPr>
            <a:xfrm>
              <a:off x="6448398" y="4391544"/>
              <a:ext cx="2527962" cy="1458540"/>
            </a:xfrm>
            <a:prstGeom prst="roundRect">
              <a:avLst>
                <a:gd name="adj" fmla="val 3287"/>
              </a:avLst>
            </a:prstGeom>
            <a:solidFill>
              <a:schemeClr val="bg1"/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254000"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lt1"/>
                </a:solidFill>
                <a:latin typeface="Poppins SemiBold" panose="00000700000000000000" pitchFamily="2" charset="0"/>
                <a:cs typeface="Poppins SemiBold" panose="00000700000000000000" pitchFamily="2" charset="0"/>
                <a:sym typeface="Poppins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BBCEE2F-EFB6-40F2-3F95-E4174BFA87D4}"/>
                </a:ext>
              </a:extLst>
            </p:cNvPr>
            <p:cNvSpPr txBox="1"/>
            <p:nvPr/>
          </p:nvSpPr>
          <p:spPr>
            <a:xfrm>
              <a:off x="6514592" y="4999391"/>
              <a:ext cx="2334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Debugging scenarios</a:t>
              </a:r>
              <a:endParaRPr lang="en-PK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AE671DA-3EAC-FD97-C60C-EEE468EFDCF0}"/>
                </a:ext>
              </a:extLst>
            </p:cNvPr>
            <p:cNvSpPr txBox="1"/>
            <p:nvPr/>
          </p:nvSpPr>
          <p:spPr>
            <a:xfrm>
              <a:off x="6514592" y="4501687"/>
              <a:ext cx="2334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32B48"/>
                  </a:solidFill>
                  <a:latin typeface="+mj-lt"/>
                </a:rPr>
                <a:t>05.</a:t>
              </a:r>
              <a:endParaRPr lang="en-PK" dirty="0">
                <a:solidFill>
                  <a:srgbClr val="232B48"/>
                </a:solidFill>
                <a:latin typeface="+mj-lt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EE7D37F-9CDB-2A34-BE7E-E1E998730F15}"/>
              </a:ext>
            </a:extLst>
          </p:cNvPr>
          <p:cNvGrpSpPr/>
          <p:nvPr/>
        </p:nvGrpSpPr>
        <p:grpSpPr>
          <a:xfrm>
            <a:off x="9256773" y="1081460"/>
            <a:ext cx="2527962" cy="1458540"/>
            <a:chOff x="9256773" y="1081460"/>
            <a:chExt cx="2527962" cy="1458540"/>
          </a:xfrm>
        </p:grpSpPr>
        <p:sp>
          <p:nvSpPr>
            <p:cNvPr id="54" name="Google Shape;478;p14">
              <a:extLst>
                <a:ext uri="{FF2B5EF4-FFF2-40B4-BE49-F238E27FC236}">
                  <a16:creationId xmlns:a16="http://schemas.microsoft.com/office/drawing/2014/main" id="{1A246908-F865-9CD8-2D59-A27DA1A26712}"/>
                </a:ext>
              </a:extLst>
            </p:cNvPr>
            <p:cNvSpPr/>
            <p:nvPr/>
          </p:nvSpPr>
          <p:spPr>
            <a:xfrm>
              <a:off x="9256773" y="1081460"/>
              <a:ext cx="2527962" cy="1458540"/>
            </a:xfrm>
            <a:prstGeom prst="roundRect">
              <a:avLst>
                <a:gd name="adj" fmla="val 3287"/>
              </a:avLst>
            </a:prstGeom>
            <a:solidFill>
              <a:schemeClr val="bg1"/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  <a:effectLst>
              <a:outerShdw blurRad="254000"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lt1"/>
                </a:solidFill>
                <a:latin typeface="Poppins SemiBold" panose="00000700000000000000" pitchFamily="2" charset="0"/>
                <a:cs typeface="Poppins SemiBold" panose="00000700000000000000" pitchFamily="2" charset="0"/>
                <a:sym typeface="Poppin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A1F42CB-4695-F2A7-A10F-9A442958E3A1}"/>
                </a:ext>
              </a:extLst>
            </p:cNvPr>
            <p:cNvSpPr txBox="1"/>
            <p:nvPr/>
          </p:nvSpPr>
          <p:spPr>
            <a:xfrm>
              <a:off x="9322967" y="1689307"/>
              <a:ext cx="23347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Pair programming with AI tools allowed</a:t>
              </a:r>
              <a:endParaRPr lang="en-PK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BAD37C8-013A-45F2-904C-71CE49A64EC7}"/>
                </a:ext>
              </a:extLst>
            </p:cNvPr>
            <p:cNvSpPr txBox="1"/>
            <p:nvPr/>
          </p:nvSpPr>
          <p:spPr>
            <a:xfrm>
              <a:off x="9322967" y="1191603"/>
              <a:ext cx="2334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32B48"/>
                  </a:solidFill>
                  <a:latin typeface="+mj-lt"/>
                </a:rPr>
                <a:t>02.</a:t>
              </a:r>
              <a:endParaRPr lang="en-PK" dirty="0">
                <a:solidFill>
                  <a:srgbClr val="232B48"/>
                </a:solidFill>
                <a:latin typeface="+mj-lt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72348FC-ED8C-4C7A-D5CE-B871AA0DB28B}"/>
              </a:ext>
            </a:extLst>
          </p:cNvPr>
          <p:cNvGrpSpPr/>
          <p:nvPr/>
        </p:nvGrpSpPr>
        <p:grpSpPr>
          <a:xfrm>
            <a:off x="9256773" y="2736502"/>
            <a:ext cx="2527962" cy="1458540"/>
            <a:chOff x="9256773" y="2736502"/>
            <a:chExt cx="2527962" cy="1458540"/>
          </a:xfrm>
        </p:grpSpPr>
        <p:sp>
          <p:nvSpPr>
            <p:cNvPr id="59" name="Google Shape;478;p14">
              <a:extLst>
                <a:ext uri="{FF2B5EF4-FFF2-40B4-BE49-F238E27FC236}">
                  <a16:creationId xmlns:a16="http://schemas.microsoft.com/office/drawing/2014/main" id="{B7B33AF1-BC6C-0221-9A7C-58016B7205EF}"/>
                </a:ext>
              </a:extLst>
            </p:cNvPr>
            <p:cNvSpPr/>
            <p:nvPr/>
          </p:nvSpPr>
          <p:spPr>
            <a:xfrm>
              <a:off x="9256773" y="2736502"/>
              <a:ext cx="2527962" cy="1458540"/>
            </a:xfrm>
            <a:prstGeom prst="roundRect">
              <a:avLst>
                <a:gd name="adj" fmla="val 3287"/>
              </a:avLst>
            </a:prstGeom>
            <a:solidFill>
              <a:schemeClr val="bg1"/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254000"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lt1"/>
                </a:solidFill>
                <a:latin typeface="Poppins SemiBold" panose="00000700000000000000" pitchFamily="2" charset="0"/>
                <a:cs typeface="Poppins SemiBold" panose="00000700000000000000" pitchFamily="2" charset="0"/>
                <a:sym typeface="Poppins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20CFA54-63E5-B0F1-B8EF-A86241DAE8C9}"/>
                </a:ext>
              </a:extLst>
            </p:cNvPr>
            <p:cNvSpPr txBox="1"/>
            <p:nvPr/>
          </p:nvSpPr>
          <p:spPr>
            <a:xfrm>
              <a:off x="9322967" y="3344349"/>
              <a:ext cx="2334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Code review exercises</a:t>
              </a:r>
              <a:endParaRPr lang="en-PK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F71D8A4-8A17-B5CA-0289-7B11D84722ED}"/>
                </a:ext>
              </a:extLst>
            </p:cNvPr>
            <p:cNvSpPr txBox="1"/>
            <p:nvPr/>
          </p:nvSpPr>
          <p:spPr>
            <a:xfrm>
              <a:off x="9322967" y="2846645"/>
              <a:ext cx="2334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32B48"/>
                  </a:solidFill>
                  <a:latin typeface="+mj-lt"/>
                </a:rPr>
                <a:t>04.</a:t>
              </a:r>
              <a:endParaRPr lang="en-PK" dirty="0">
                <a:solidFill>
                  <a:srgbClr val="232B48"/>
                </a:solidFill>
                <a:latin typeface="+mj-lt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24434C6-D1A2-2CD0-26AF-80747743C0B5}"/>
              </a:ext>
            </a:extLst>
          </p:cNvPr>
          <p:cNvGrpSpPr/>
          <p:nvPr/>
        </p:nvGrpSpPr>
        <p:grpSpPr>
          <a:xfrm>
            <a:off x="9256773" y="4391544"/>
            <a:ext cx="2527962" cy="1458540"/>
            <a:chOff x="9256773" y="4391544"/>
            <a:chExt cx="2527962" cy="1458540"/>
          </a:xfrm>
        </p:grpSpPr>
        <p:sp>
          <p:nvSpPr>
            <p:cNvPr id="61" name="Google Shape;478;p14">
              <a:extLst>
                <a:ext uri="{FF2B5EF4-FFF2-40B4-BE49-F238E27FC236}">
                  <a16:creationId xmlns:a16="http://schemas.microsoft.com/office/drawing/2014/main" id="{53B1DC43-2A6C-6A83-2F47-0000E5D4B067}"/>
                </a:ext>
              </a:extLst>
            </p:cNvPr>
            <p:cNvSpPr/>
            <p:nvPr/>
          </p:nvSpPr>
          <p:spPr>
            <a:xfrm>
              <a:off x="9256773" y="4391544"/>
              <a:ext cx="2527962" cy="1458540"/>
            </a:xfrm>
            <a:prstGeom prst="roundRect">
              <a:avLst>
                <a:gd name="adj" fmla="val 3287"/>
              </a:avLst>
            </a:prstGeom>
            <a:solidFill>
              <a:schemeClr val="bg1"/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  <a:effectLst>
              <a:outerShdw blurRad="254000"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lt1"/>
                </a:solidFill>
                <a:latin typeface="Poppins SemiBold" panose="00000700000000000000" pitchFamily="2" charset="0"/>
                <a:cs typeface="Poppins SemiBold" panose="00000700000000000000" pitchFamily="2" charset="0"/>
                <a:sym typeface="Poppins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CFE2DA1-8097-BD4A-7477-86392E725E4B}"/>
                </a:ext>
              </a:extLst>
            </p:cNvPr>
            <p:cNvSpPr txBox="1"/>
            <p:nvPr/>
          </p:nvSpPr>
          <p:spPr>
            <a:xfrm>
              <a:off x="9322967" y="4999391"/>
              <a:ext cx="23347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Domain knowledge discussions</a:t>
              </a:r>
              <a:endParaRPr lang="en-PK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7DA9AF6-A027-F087-80EF-04F8BA1901A5}"/>
                </a:ext>
              </a:extLst>
            </p:cNvPr>
            <p:cNvSpPr txBox="1"/>
            <p:nvPr/>
          </p:nvSpPr>
          <p:spPr>
            <a:xfrm>
              <a:off x="9322967" y="4501687"/>
              <a:ext cx="2334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32B48"/>
                  </a:solidFill>
                  <a:latin typeface="+mj-lt"/>
                </a:rPr>
                <a:t>06.</a:t>
              </a:r>
              <a:endParaRPr lang="en-PK" dirty="0">
                <a:solidFill>
                  <a:srgbClr val="232B48"/>
                </a:solidFill>
                <a:latin typeface="+mj-lt"/>
              </a:endParaRPr>
            </a:p>
          </p:txBody>
        </p:sp>
      </p:grpSp>
      <p:pic>
        <p:nvPicPr>
          <p:cNvPr id="79" name="Picture 78" descr="A person and person looking at a tablet&#10;&#10;Description automatically generated">
            <a:extLst>
              <a:ext uri="{FF2B5EF4-FFF2-40B4-BE49-F238E27FC236}">
                <a16:creationId xmlns:a16="http://schemas.microsoft.com/office/drawing/2014/main" id="{B677F925-FBF4-6125-901E-D99271C2D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3" b="3233"/>
          <a:stretch/>
        </p:blipFill>
        <p:spPr>
          <a:xfrm>
            <a:off x="1037544" y="2736502"/>
            <a:ext cx="4977175" cy="311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2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9950C-0CF1-106D-2BB3-C0E01B7F6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5C0326-9C6B-780F-4C94-D24FA534C275}"/>
              </a:ext>
            </a:extLst>
          </p:cNvPr>
          <p:cNvSpPr txBox="1"/>
          <p:nvPr/>
        </p:nvSpPr>
        <p:spPr>
          <a:xfrm>
            <a:off x="381000" y="496186"/>
            <a:ext cx="11430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rgbClr val="232B48"/>
                </a:solidFill>
                <a:latin typeface="+mj-lt"/>
              </a:rPr>
              <a:t>EVALUATING AI </a:t>
            </a:r>
            <a:r>
              <a:rPr lang="en-US" sz="4400" dirty="0">
                <a:solidFill>
                  <a:schemeClr val="accent1"/>
                </a:solidFill>
                <a:latin typeface="+mj-lt"/>
              </a:rPr>
              <a:t>PROFICIENCY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BA49BB0-0A39-48D9-032A-4DDC6C698FF4}"/>
              </a:ext>
            </a:extLst>
          </p:cNvPr>
          <p:cNvGrpSpPr/>
          <p:nvPr/>
        </p:nvGrpSpPr>
        <p:grpSpPr>
          <a:xfrm>
            <a:off x="1281356" y="2796988"/>
            <a:ext cx="4814644" cy="338554"/>
            <a:chOff x="1381760" y="2796988"/>
            <a:chExt cx="4814644" cy="33855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200EF7-251F-AAA4-5613-12D5C4EADDC2}"/>
                </a:ext>
              </a:extLst>
            </p:cNvPr>
            <p:cNvSpPr txBox="1"/>
            <p:nvPr/>
          </p:nvSpPr>
          <p:spPr>
            <a:xfrm>
              <a:off x="1569719" y="2796988"/>
              <a:ext cx="46266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Unable to explain code or design decisions</a:t>
              </a:r>
              <a:endParaRPr lang="en-PK" sz="1600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B083F25-A818-767E-A39E-FE64AA6EC2A0}"/>
                </a:ext>
              </a:extLst>
            </p:cNvPr>
            <p:cNvSpPr/>
            <p:nvPr/>
          </p:nvSpPr>
          <p:spPr>
            <a:xfrm>
              <a:off x="1381760" y="2895145"/>
              <a:ext cx="142240" cy="142240"/>
            </a:xfrm>
            <a:prstGeom prst="ellipse">
              <a:avLst/>
            </a:prstGeom>
            <a:ln w="381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 sz="1600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3D0F107-B5D3-BADA-E172-C8AF69C0AE11}"/>
              </a:ext>
            </a:extLst>
          </p:cNvPr>
          <p:cNvGrpSpPr/>
          <p:nvPr/>
        </p:nvGrpSpPr>
        <p:grpSpPr>
          <a:xfrm>
            <a:off x="6654242" y="2796988"/>
            <a:ext cx="4814644" cy="338554"/>
            <a:chOff x="6654242" y="2796988"/>
            <a:chExt cx="4814644" cy="338554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2D2918C-47B2-BDE4-E706-E2917006A07C}"/>
                </a:ext>
              </a:extLst>
            </p:cNvPr>
            <p:cNvSpPr txBox="1"/>
            <p:nvPr/>
          </p:nvSpPr>
          <p:spPr>
            <a:xfrm>
              <a:off x="6842201" y="2796988"/>
              <a:ext cx="46266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Openly discusses AI tools and has a rational methodology for use</a:t>
              </a:r>
              <a:endParaRPr lang="en-PK" sz="1600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7B3F3B2-7C4D-1213-443A-7D3FD7767833}"/>
                </a:ext>
              </a:extLst>
            </p:cNvPr>
            <p:cNvSpPr/>
            <p:nvPr/>
          </p:nvSpPr>
          <p:spPr>
            <a:xfrm>
              <a:off x="6654242" y="2895145"/>
              <a:ext cx="142240" cy="142240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 sz="160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7A31810-2CE8-3D83-2A82-2BF0D48A38CE}"/>
              </a:ext>
            </a:extLst>
          </p:cNvPr>
          <p:cNvGrpSpPr/>
          <p:nvPr/>
        </p:nvGrpSpPr>
        <p:grpSpPr>
          <a:xfrm>
            <a:off x="1281356" y="3522837"/>
            <a:ext cx="4814644" cy="338554"/>
            <a:chOff x="1381760" y="2796988"/>
            <a:chExt cx="4814644" cy="33855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9904EA4-BB39-6F61-2215-C493A236F3C3}"/>
                </a:ext>
              </a:extLst>
            </p:cNvPr>
            <p:cNvSpPr txBox="1"/>
            <p:nvPr/>
          </p:nvSpPr>
          <p:spPr>
            <a:xfrm>
              <a:off x="1569719" y="2796988"/>
              <a:ext cx="46266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Over-reliance of AI tools for basic programming concepts</a:t>
              </a:r>
              <a:endParaRPr lang="en-PK" sz="1600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5FE6B82-1AA2-69B0-99BD-DF6445B0C66B}"/>
                </a:ext>
              </a:extLst>
            </p:cNvPr>
            <p:cNvSpPr/>
            <p:nvPr/>
          </p:nvSpPr>
          <p:spPr>
            <a:xfrm>
              <a:off x="1381760" y="2895145"/>
              <a:ext cx="142240" cy="142240"/>
            </a:xfrm>
            <a:prstGeom prst="ellipse">
              <a:avLst/>
            </a:prstGeom>
            <a:ln w="381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 sz="1600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A6BD801-290B-8D40-1F5C-423F1418C35A}"/>
              </a:ext>
            </a:extLst>
          </p:cNvPr>
          <p:cNvGrpSpPr/>
          <p:nvPr/>
        </p:nvGrpSpPr>
        <p:grpSpPr>
          <a:xfrm>
            <a:off x="6654242" y="3399726"/>
            <a:ext cx="4814644" cy="584775"/>
            <a:chOff x="6654242" y="3458956"/>
            <a:chExt cx="4814644" cy="584775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50D1848-AA8E-9096-A08D-BFD37BE46DD5}"/>
                </a:ext>
              </a:extLst>
            </p:cNvPr>
            <p:cNvSpPr txBox="1"/>
            <p:nvPr/>
          </p:nvSpPr>
          <p:spPr>
            <a:xfrm>
              <a:off x="6842201" y="3458956"/>
              <a:ext cx="46266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Focuses on process and core logic while using AI for boilerplate and repetitive tasks.</a:t>
              </a:r>
              <a:endParaRPr lang="en-PK" sz="1600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FB1380D-043D-EE52-368D-3B6314F7FDF9}"/>
                </a:ext>
              </a:extLst>
            </p:cNvPr>
            <p:cNvSpPr/>
            <p:nvPr/>
          </p:nvSpPr>
          <p:spPr>
            <a:xfrm>
              <a:off x="6654242" y="3557113"/>
              <a:ext cx="142240" cy="142240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 sz="160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DC5B367-65D8-E041-2D5A-D0B5071323A7}"/>
              </a:ext>
            </a:extLst>
          </p:cNvPr>
          <p:cNvGrpSpPr/>
          <p:nvPr/>
        </p:nvGrpSpPr>
        <p:grpSpPr>
          <a:xfrm>
            <a:off x="1281356" y="4248685"/>
            <a:ext cx="4814644" cy="338554"/>
            <a:chOff x="1381760" y="2796988"/>
            <a:chExt cx="4814644" cy="33855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3D1E16-5498-1180-DC9B-29BD6796E9D4}"/>
                </a:ext>
              </a:extLst>
            </p:cNvPr>
            <p:cNvSpPr txBox="1"/>
            <p:nvPr/>
          </p:nvSpPr>
          <p:spPr>
            <a:xfrm>
              <a:off x="1569719" y="2796988"/>
              <a:ext cx="46266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Accepting AI responses verbatim without critical evaluation</a:t>
              </a:r>
              <a:endParaRPr lang="en-PK" sz="160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CCF7560-734D-5386-1D3E-3513C723EB27}"/>
                </a:ext>
              </a:extLst>
            </p:cNvPr>
            <p:cNvSpPr/>
            <p:nvPr/>
          </p:nvSpPr>
          <p:spPr>
            <a:xfrm>
              <a:off x="1381760" y="2895145"/>
              <a:ext cx="142240" cy="142240"/>
            </a:xfrm>
            <a:prstGeom prst="ellipse">
              <a:avLst/>
            </a:prstGeom>
            <a:ln w="381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 sz="1600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E36B65C-7E88-470C-741E-0BFFCE5BE061}"/>
              </a:ext>
            </a:extLst>
          </p:cNvPr>
          <p:cNvGrpSpPr/>
          <p:nvPr/>
        </p:nvGrpSpPr>
        <p:grpSpPr>
          <a:xfrm>
            <a:off x="6654242" y="4248685"/>
            <a:ext cx="4814644" cy="338554"/>
            <a:chOff x="6654242" y="4120924"/>
            <a:chExt cx="4814644" cy="338554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6C57D54-29BE-D073-F934-75444927CC56}"/>
                </a:ext>
              </a:extLst>
            </p:cNvPr>
            <p:cNvSpPr txBox="1"/>
            <p:nvPr/>
          </p:nvSpPr>
          <p:spPr>
            <a:xfrm>
              <a:off x="6842201" y="4120924"/>
              <a:ext cx="46266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Can explain and modify AI suggestions</a:t>
              </a:r>
              <a:endParaRPr lang="en-PK" sz="1600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C55F2C8-00C3-1321-9A5B-57BA420485DB}"/>
                </a:ext>
              </a:extLst>
            </p:cNvPr>
            <p:cNvSpPr/>
            <p:nvPr/>
          </p:nvSpPr>
          <p:spPr>
            <a:xfrm>
              <a:off x="6654242" y="4219081"/>
              <a:ext cx="142240" cy="142240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 sz="16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DBC6939-C692-BCBC-1456-109BBE57C19B}"/>
              </a:ext>
            </a:extLst>
          </p:cNvPr>
          <p:cNvGrpSpPr/>
          <p:nvPr/>
        </p:nvGrpSpPr>
        <p:grpSpPr>
          <a:xfrm>
            <a:off x="1281356" y="4974534"/>
            <a:ext cx="4814644" cy="338554"/>
            <a:chOff x="1381760" y="2796988"/>
            <a:chExt cx="4814644" cy="33855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A153B8C-14BC-86C3-1E1F-1EE3DF12649B}"/>
                </a:ext>
              </a:extLst>
            </p:cNvPr>
            <p:cNvSpPr txBox="1"/>
            <p:nvPr/>
          </p:nvSpPr>
          <p:spPr>
            <a:xfrm>
              <a:off x="1569719" y="2796988"/>
              <a:ext cx="46266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Limited understanding of AI’s limitations or potential risks</a:t>
              </a:r>
              <a:endParaRPr lang="en-PK" sz="1600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6E83925-4F6C-B971-5502-07C1EC4A2AAC}"/>
                </a:ext>
              </a:extLst>
            </p:cNvPr>
            <p:cNvSpPr/>
            <p:nvPr/>
          </p:nvSpPr>
          <p:spPr>
            <a:xfrm>
              <a:off x="1381760" y="2895145"/>
              <a:ext cx="142240" cy="142240"/>
            </a:xfrm>
            <a:prstGeom prst="ellipse">
              <a:avLst/>
            </a:prstGeom>
            <a:ln w="381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 sz="1600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75403FD-D11F-00EF-3325-FE2A4541A9F0}"/>
              </a:ext>
            </a:extLst>
          </p:cNvPr>
          <p:cNvGrpSpPr/>
          <p:nvPr/>
        </p:nvGrpSpPr>
        <p:grpSpPr>
          <a:xfrm>
            <a:off x="6654242" y="4851423"/>
            <a:ext cx="4814644" cy="584775"/>
            <a:chOff x="6654242" y="4782892"/>
            <a:chExt cx="4814644" cy="584775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80A2E83-02B6-8CE8-17CB-BC1BA57E9A78}"/>
                </a:ext>
              </a:extLst>
            </p:cNvPr>
            <p:cNvSpPr txBox="1"/>
            <p:nvPr/>
          </p:nvSpPr>
          <p:spPr>
            <a:xfrm>
              <a:off x="6842201" y="4782892"/>
              <a:ext cx="46266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Is mindful of user experience, security, and architectural fit for generated code</a:t>
              </a:r>
              <a:endParaRPr lang="en-PK" sz="16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E1694FC-3A4B-80F8-2DDB-AD7053DD4B68}"/>
                </a:ext>
              </a:extLst>
            </p:cNvPr>
            <p:cNvSpPr/>
            <p:nvPr/>
          </p:nvSpPr>
          <p:spPr>
            <a:xfrm>
              <a:off x="6654242" y="4881049"/>
              <a:ext cx="142240" cy="142240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 sz="160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B279ED0-4139-C4E2-BF57-1A942468669D}"/>
              </a:ext>
            </a:extLst>
          </p:cNvPr>
          <p:cNvGrpSpPr/>
          <p:nvPr/>
        </p:nvGrpSpPr>
        <p:grpSpPr>
          <a:xfrm>
            <a:off x="1281356" y="5700382"/>
            <a:ext cx="4814644" cy="338554"/>
            <a:chOff x="1381760" y="2796988"/>
            <a:chExt cx="4814644" cy="338554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3D732A6-1BDC-5259-4120-F0CC07E7E3BC}"/>
                </a:ext>
              </a:extLst>
            </p:cNvPr>
            <p:cNvSpPr txBox="1"/>
            <p:nvPr/>
          </p:nvSpPr>
          <p:spPr>
            <a:xfrm>
              <a:off x="1569719" y="2796988"/>
              <a:ext cx="46266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Shares sensitive information with AI tools without consideration</a:t>
              </a:r>
              <a:endParaRPr lang="en-PK" sz="1600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54814EA-0A45-E9CD-7C5F-9B598A920B15}"/>
                </a:ext>
              </a:extLst>
            </p:cNvPr>
            <p:cNvSpPr/>
            <p:nvPr/>
          </p:nvSpPr>
          <p:spPr>
            <a:xfrm>
              <a:off x="1381760" y="2895145"/>
              <a:ext cx="142240" cy="142240"/>
            </a:xfrm>
            <a:prstGeom prst="ellipse">
              <a:avLst/>
            </a:prstGeom>
            <a:ln w="381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 sz="1600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BABFE7E-F7BD-BFC1-976C-9EB1B0E240F1}"/>
              </a:ext>
            </a:extLst>
          </p:cNvPr>
          <p:cNvGrpSpPr/>
          <p:nvPr/>
        </p:nvGrpSpPr>
        <p:grpSpPr>
          <a:xfrm>
            <a:off x="6654242" y="5700382"/>
            <a:ext cx="4814644" cy="338554"/>
            <a:chOff x="6654242" y="5444860"/>
            <a:chExt cx="4814644" cy="338554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5F34BA1-F3AF-AE6A-B1F5-B10E70E40C18}"/>
                </a:ext>
              </a:extLst>
            </p:cNvPr>
            <p:cNvSpPr txBox="1"/>
            <p:nvPr/>
          </p:nvSpPr>
          <p:spPr>
            <a:xfrm>
              <a:off x="6842201" y="5444860"/>
              <a:ext cx="46266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Shows discipline in testing and verification of generated code</a:t>
              </a:r>
              <a:endParaRPr lang="en-PK" sz="1600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A803C97-372C-0349-73EB-9D4D4205A292}"/>
                </a:ext>
              </a:extLst>
            </p:cNvPr>
            <p:cNvSpPr/>
            <p:nvPr/>
          </p:nvSpPr>
          <p:spPr>
            <a:xfrm>
              <a:off x="6654242" y="5543017"/>
              <a:ext cx="142240" cy="142240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 sz="1600"/>
            </a:p>
          </p:txBody>
        </p: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E87C2E2-2B74-99EE-19C3-6929B342D464}"/>
              </a:ext>
            </a:extLst>
          </p:cNvPr>
          <p:cNvCxnSpPr>
            <a:cxnSpLocks/>
          </p:cNvCxnSpPr>
          <p:nvPr/>
        </p:nvCxnSpPr>
        <p:spPr>
          <a:xfrm>
            <a:off x="1121707" y="3267634"/>
            <a:ext cx="4974293" cy="0"/>
          </a:xfrm>
          <a:prstGeom prst="line">
            <a:avLst/>
          </a:prstGeom>
          <a:ln>
            <a:solidFill>
              <a:schemeClr val="accent1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00E9DF7-677F-EF98-BFA2-6EFE3882E274}"/>
              </a:ext>
            </a:extLst>
          </p:cNvPr>
          <p:cNvCxnSpPr>
            <a:cxnSpLocks/>
          </p:cNvCxnSpPr>
          <p:nvPr/>
        </p:nvCxnSpPr>
        <p:spPr>
          <a:xfrm>
            <a:off x="6494593" y="3267634"/>
            <a:ext cx="4974293" cy="0"/>
          </a:xfrm>
          <a:prstGeom prst="line">
            <a:avLst/>
          </a:prstGeom>
          <a:ln>
            <a:solidFill>
              <a:schemeClr val="accent2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A305751-F8FC-F9A7-F001-F8A39CE4A23E}"/>
              </a:ext>
            </a:extLst>
          </p:cNvPr>
          <p:cNvCxnSpPr>
            <a:cxnSpLocks/>
          </p:cNvCxnSpPr>
          <p:nvPr/>
        </p:nvCxnSpPr>
        <p:spPr>
          <a:xfrm>
            <a:off x="1121707" y="4116593"/>
            <a:ext cx="4974293" cy="0"/>
          </a:xfrm>
          <a:prstGeom prst="line">
            <a:avLst/>
          </a:prstGeom>
          <a:ln>
            <a:solidFill>
              <a:schemeClr val="accent1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3F685F0-E783-574E-881E-2F65FC5BA88B}"/>
              </a:ext>
            </a:extLst>
          </p:cNvPr>
          <p:cNvCxnSpPr>
            <a:cxnSpLocks/>
          </p:cNvCxnSpPr>
          <p:nvPr/>
        </p:nvCxnSpPr>
        <p:spPr>
          <a:xfrm>
            <a:off x="6494593" y="4116593"/>
            <a:ext cx="4974293" cy="0"/>
          </a:xfrm>
          <a:prstGeom prst="line">
            <a:avLst/>
          </a:prstGeom>
          <a:ln>
            <a:solidFill>
              <a:schemeClr val="accent2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A259F08-824D-1EA7-2679-72EF6C945C75}"/>
              </a:ext>
            </a:extLst>
          </p:cNvPr>
          <p:cNvCxnSpPr>
            <a:cxnSpLocks/>
          </p:cNvCxnSpPr>
          <p:nvPr/>
        </p:nvCxnSpPr>
        <p:spPr>
          <a:xfrm>
            <a:off x="1121707" y="4719331"/>
            <a:ext cx="4974293" cy="0"/>
          </a:xfrm>
          <a:prstGeom prst="line">
            <a:avLst/>
          </a:prstGeom>
          <a:ln>
            <a:solidFill>
              <a:schemeClr val="accent1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64BB3F5-0ED2-1230-71C0-6BB8387C0846}"/>
              </a:ext>
            </a:extLst>
          </p:cNvPr>
          <p:cNvCxnSpPr>
            <a:cxnSpLocks/>
          </p:cNvCxnSpPr>
          <p:nvPr/>
        </p:nvCxnSpPr>
        <p:spPr>
          <a:xfrm>
            <a:off x="6494593" y="4719331"/>
            <a:ext cx="4974293" cy="0"/>
          </a:xfrm>
          <a:prstGeom prst="line">
            <a:avLst/>
          </a:prstGeom>
          <a:ln>
            <a:solidFill>
              <a:schemeClr val="accent2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81EFECC-6E8F-BA34-6C20-E8415E9F6CD2}"/>
              </a:ext>
            </a:extLst>
          </p:cNvPr>
          <p:cNvCxnSpPr>
            <a:cxnSpLocks/>
          </p:cNvCxnSpPr>
          <p:nvPr/>
        </p:nvCxnSpPr>
        <p:spPr>
          <a:xfrm>
            <a:off x="1121707" y="5568290"/>
            <a:ext cx="4974293" cy="0"/>
          </a:xfrm>
          <a:prstGeom prst="line">
            <a:avLst/>
          </a:prstGeom>
          <a:ln>
            <a:solidFill>
              <a:schemeClr val="accent1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FB9BAB1-62F9-A6D9-D450-61565F92E345}"/>
              </a:ext>
            </a:extLst>
          </p:cNvPr>
          <p:cNvCxnSpPr>
            <a:cxnSpLocks/>
          </p:cNvCxnSpPr>
          <p:nvPr/>
        </p:nvCxnSpPr>
        <p:spPr>
          <a:xfrm>
            <a:off x="6494593" y="5568290"/>
            <a:ext cx="4974293" cy="0"/>
          </a:xfrm>
          <a:prstGeom prst="line">
            <a:avLst/>
          </a:prstGeom>
          <a:ln>
            <a:solidFill>
              <a:schemeClr val="accent2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7D4A755-E75A-42D8-329F-276F54501D44}"/>
              </a:ext>
            </a:extLst>
          </p:cNvPr>
          <p:cNvCxnSpPr>
            <a:cxnSpLocks/>
          </p:cNvCxnSpPr>
          <p:nvPr/>
        </p:nvCxnSpPr>
        <p:spPr>
          <a:xfrm>
            <a:off x="1121707" y="6171030"/>
            <a:ext cx="4974293" cy="0"/>
          </a:xfrm>
          <a:prstGeom prst="line">
            <a:avLst/>
          </a:prstGeom>
          <a:ln>
            <a:solidFill>
              <a:schemeClr val="accent1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DBD8A48-E8F6-CA19-A140-6DE38D277EC6}"/>
              </a:ext>
            </a:extLst>
          </p:cNvPr>
          <p:cNvCxnSpPr>
            <a:cxnSpLocks/>
          </p:cNvCxnSpPr>
          <p:nvPr/>
        </p:nvCxnSpPr>
        <p:spPr>
          <a:xfrm>
            <a:off x="6494593" y="6171030"/>
            <a:ext cx="4974293" cy="0"/>
          </a:xfrm>
          <a:prstGeom prst="line">
            <a:avLst/>
          </a:prstGeom>
          <a:ln>
            <a:solidFill>
              <a:schemeClr val="accent2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AE6531B7-1889-1439-558C-ED4E43671F8C}"/>
              </a:ext>
            </a:extLst>
          </p:cNvPr>
          <p:cNvGrpSpPr/>
          <p:nvPr/>
        </p:nvGrpSpPr>
        <p:grpSpPr>
          <a:xfrm>
            <a:off x="1181549" y="1749016"/>
            <a:ext cx="5014856" cy="723900"/>
            <a:chOff x="1181549" y="1749016"/>
            <a:chExt cx="5014856" cy="72390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D98DED9-7D67-3AD4-C70E-F28CB7447C1C}"/>
                </a:ext>
              </a:extLst>
            </p:cNvPr>
            <p:cNvSpPr/>
            <p:nvPr/>
          </p:nvSpPr>
          <p:spPr>
            <a:xfrm>
              <a:off x="1181549" y="1749016"/>
              <a:ext cx="5014856" cy="72390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A2E9D1A-0D03-7DA0-EF58-B9B68487E823}"/>
                </a:ext>
              </a:extLst>
            </p:cNvPr>
            <p:cNvSpPr/>
            <p:nvPr/>
          </p:nvSpPr>
          <p:spPr>
            <a:xfrm>
              <a:off x="1181549" y="1749017"/>
              <a:ext cx="723900" cy="72389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F492E05-C12A-3ECF-37ED-C5327EDA55F5}"/>
                </a:ext>
              </a:extLst>
            </p:cNvPr>
            <p:cNvSpPr txBox="1"/>
            <p:nvPr/>
          </p:nvSpPr>
          <p:spPr>
            <a:xfrm>
              <a:off x="2057178" y="1880133"/>
              <a:ext cx="413922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RED FLAGS</a:t>
              </a:r>
            </a:p>
          </p:txBody>
        </p:sp>
        <p:pic>
          <p:nvPicPr>
            <p:cNvPr id="105" name="Graphic 104">
              <a:extLst>
                <a:ext uri="{FF2B5EF4-FFF2-40B4-BE49-F238E27FC236}">
                  <a16:creationId xmlns:a16="http://schemas.microsoft.com/office/drawing/2014/main" id="{CDA03DAE-3AF1-5921-5E7F-68F42494F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22694" y="1890161"/>
              <a:ext cx="441611" cy="441611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D386393-BA11-9099-AED0-AA1A383BADE1}"/>
              </a:ext>
            </a:extLst>
          </p:cNvPr>
          <p:cNvGrpSpPr/>
          <p:nvPr/>
        </p:nvGrpSpPr>
        <p:grpSpPr>
          <a:xfrm>
            <a:off x="6474312" y="1749016"/>
            <a:ext cx="5014856" cy="723900"/>
            <a:chOff x="6474312" y="1749016"/>
            <a:chExt cx="5014856" cy="7239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047C4BF-B9AF-B3B6-6C09-0D1F856CC756}"/>
                </a:ext>
              </a:extLst>
            </p:cNvPr>
            <p:cNvSpPr/>
            <p:nvPr/>
          </p:nvSpPr>
          <p:spPr>
            <a:xfrm>
              <a:off x="6474312" y="1749016"/>
              <a:ext cx="5014856" cy="723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5ED044D-4C4E-D22A-DA0B-5FE6C1787A54}"/>
                </a:ext>
              </a:extLst>
            </p:cNvPr>
            <p:cNvSpPr/>
            <p:nvPr/>
          </p:nvSpPr>
          <p:spPr>
            <a:xfrm>
              <a:off x="6474312" y="1749017"/>
              <a:ext cx="723900" cy="72389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AC8020-4268-67AA-C116-2DBAF21A0607}"/>
                </a:ext>
              </a:extLst>
            </p:cNvPr>
            <p:cNvSpPr txBox="1"/>
            <p:nvPr/>
          </p:nvSpPr>
          <p:spPr>
            <a:xfrm>
              <a:off x="7349941" y="1880133"/>
              <a:ext cx="413922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GREEN FLAGS</a:t>
              </a:r>
            </a:p>
          </p:txBody>
        </p:sp>
        <p:pic>
          <p:nvPicPr>
            <p:cNvPr id="107" name="Graphic 106">
              <a:extLst>
                <a:ext uri="{FF2B5EF4-FFF2-40B4-BE49-F238E27FC236}">
                  <a16:creationId xmlns:a16="http://schemas.microsoft.com/office/drawing/2014/main" id="{64FCD36F-9E10-632B-AE3B-A7F522165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16806" y="1891510"/>
              <a:ext cx="438912" cy="4389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498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09648-7B80-C502-D74B-1C586A17E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BED7E8-6B3A-3624-A0A1-46AA980B2A62}"/>
              </a:ext>
            </a:extLst>
          </p:cNvPr>
          <p:cNvSpPr txBox="1"/>
          <p:nvPr/>
        </p:nvSpPr>
        <p:spPr>
          <a:xfrm>
            <a:off x="635643" y="496186"/>
            <a:ext cx="11430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rgbClr val="232B48"/>
                </a:solidFill>
                <a:latin typeface="+mj-lt"/>
              </a:rPr>
              <a:t>IMPLEMENTATION </a:t>
            </a:r>
            <a:r>
              <a:rPr lang="en-US" sz="4400" dirty="0">
                <a:solidFill>
                  <a:schemeClr val="accent1"/>
                </a:solidFill>
                <a:latin typeface="+mj-lt"/>
              </a:rPr>
              <a:t>STRATEGY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683AEA-C79B-B9CB-01A3-C1BFD440EB04}"/>
              </a:ext>
            </a:extLst>
          </p:cNvPr>
          <p:cNvSpPr txBox="1"/>
          <p:nvPr/>
        </p:nvSpPr>
        <p:spPr>
          <a:xfrm>
            <a:off x="1153803" y="1350566"/>
            <a:ext cx="10393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232B48"/>
                </a:solidFill>
                <a:latin typeface="+mj-lt"/>
              </a:rPr>
              <a:t>Continuous Improvement Process:</a:t>
            </a:r>
            <a:endParaRPr lang="en-US" sz="2400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63075C1-4031-73F9-299E-2444A8EF478E}"/>
              </a:ext>
            </a:extLst>
          </p:cNvPr>
          <p:cNvGrpSpPr/>
          <p:nvPr/>
        </p:nvGrpSpPr>
        <p:grpSpPr>
          <a:xfrm>
            <a:off x="899160" y="2106294"/>
            <a:ext cx="3283678" cy="1647780"/>
            <a:chOff x="899160" y="2106294"/>
            <a:chExt cx="3283678" cy="1647780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F8E4871A-7FFA-7D89-4C61-D4734FD6AAD8}"/>
                </a:ext>
              </a:extLst>
            </p:cNvPr>
            <p:cNvSpPr/>
            <p:nvPr/>
          </p:nvSpPr>
          <p:spPr>
            <a:xfrm flipH="1">
              <a:off x="899160" y="2106294"/>
              <a:ext cx="2950302" cy="1647780"/>
            </a:xfrm>
            <a:prstGeom prst="roundRect">
              <a:avLst>
                <a:gd name="adj" fmla="val 596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id-ID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649119F-F35F-656C-96BC-52B9F0264A1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522438" y="2600778"/>
              <a:ext cx="660400" cy="658812"/>
              <a:chOff x="1088483" y="2647767"/>
              <a:chExt cx="1051346" cy="1051344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1E29B01-651B-979D-414A-459F455C54A5}"/>
                  </a:ext>
                </a:extLst>
              </p:cNvPr>
              <p:cNvSpPr/>
              <p:nvPr/>
            </p:nvSpPr>
            <p:spPr>
              <a:xfrm>
                <a:off x="1088483" y="2647767"/>
                <a:ext cx="1051346" cy="1051344"/>
              </a:xfrm>
              <a:prstGeom prst="ellipse">
                <a:avLst/>
              </a:prstGeom>
              <a:solidFill>
                <a:schemeClr val="accent1">
                  <a:alpha val="4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dirty="0">
                  <a:solidFill>
                    <a:schemeClr val="accent1"/>
                  </a:solidFill>
                  <a:latin typeface="Segoe UI" panose="020B0502040204020203" pitchFamily="34" charset="0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DB2733A-7A69-EC3B-7F4D-E47DC8FFA8CB}"/>
                  </a:ext>
                </a:extLst>
              </p:cNvPr>
              <p:cNvSpPr/>
              <p:nvPr/>
            </p:nvSpPr>
            <p:spPr>
              <a:xfrm>
                <a:off x="1227484" y="2787101"/>
                <a:ext cx="773346" cy="77267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dirty="0">
                  <a:latin typeface="Segoe UI" panose="020B0502040204020203" pitchFamily="34" charset="0"/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6564851-CD8A-E8BE-0B41-4360120EC00F}"/>
                </a:ext>
              </a:extLst>
            </p:cNvPr>
            <p:cNvSpPr txBox="1"/>
            <p:nvPr/>
          </p:nvSpPr>
          <p:spPr>
            <a:xfrm flipH="1">
              <a:off x="3528788" y="2776990"/>
              <a:ext cx="647700" cy="306388"/>
            </a:xfrm>
            <a:prstGeom prst="rect">
              <a:avLst/>
            </a:prstGeom>
            <a:noFill/>
          </p:spPr>
          <p:txBody>
            <a:bodyPr anchor="ctr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>
                  <a:solidFill>
                    <a:schemeClr val="bg1"/>
                  </a:solidFill>
                  <a:latin typeface="+mj-lt"/>
                </a:rPr>
                <a:t>01</a:t>
              </a:r>
              <a:endParaRPr lang="en-ID" sz="1400" b="1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9DF6678E-D53D-556D-D9C2-D76708075311}"/>
                </a:ext>
              </a:extLst>
            </p:cNvPr>
            <p:cNvGrpSpPr/>
            <p:nvPr/>
          </p:nvGrpSpPr>
          <p:grpSpPr>
            <a:xfrm>
              <a:off x="1004028" y="2250402"/>
              <a:ext cx="2845434" cy="1359565"/>
              <a:chOff x="1004028" y="2046843"/>
              <a:chExt cx="2845434" cy="1359565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C9D04B5-4B61-E5C7-F403-8A5AA418246B}"/>
                  </a:ext>
                </a:extLst>
              </p:cNvPr>
              <p:cNvSpPr txBox="1"/>
              <p:nvPr/>
            </p:nvSpPr>
            <p:spPr>
              <a:xfrm>
                <a:off x="1004028" y="2046843"/>
                <a:ext cx="284543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rgbClr val="232B48"/>
                    </a:solidFill>
                    <a:latin typeface="+mj-lt"/>
                  </a:rPr>
                  <a:t>Hypothesis </a:t>
                </a:r>
                <a:endParaRPr lang="en-US" sz="1600" dirty="0">
                  <a:solidFill>
                    <a:schemeClr val="accent1"/>
                  </a:solidFill>
                  <a:latin typeface="+mj-lt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446EF73-BF25-64C9-18D2-2AEC17142D66}"/>
                  </a:ext>
                </a:extLst>
              </p:cNvPr>
              <p:cNvSpPr txBox="1"/>
              <p:nvPr/>
            </p:nvSpPr>
            <p:spPr>
              <a:xfrm>
                <a:off x="1004029" y="2390745"/>
                <a:ext cx="2443796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indent="-228600">
                  <a:buFont typeface="+mj-lt"/>
                  <a:buAutoNum type="arabicPeriod"/>
                </a:pPr>
                <a:r>
                  <a:rPr lang="en-US" sz="1200" dirty="0">
                    <a:solidFill>
                      <a:srgbClr val="232B48"/>
                    </a:solidFill>
                  </a:rPr>
                  <a:t>Form theories about what makes a good interview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200" dirty="0">
                    <a:solidFill>
                      <a:srgbClr val="232B48"/>
                    </a:solidFill>
                  </a:rPr>
                  <a:t>Identify specific changes to test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200" dirty="0">
                    <a:solidFill>
                      <a:srgbClr val="232B48"/>
                    </a:solidFill>
                  </a:rPr>
                  <a:t>Get stakeholder buy-in for experiments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200" dirty="0">
                    <a:solidFill>
                      <a:srgbClr val="232B48"/>
                    </a:solidFill>
                  </a:rPr>
                  <a:t>Set clear success criteria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84A2225-D79A-B87F-8D19-37C5532738D2}"/>
              </a:ext>
            </a:extLst>
          </p:cNvPr>
          <p:cNvGrpSpPr/>
          <p:nvPr/>
        </p:nvGrpSpPr>
        <p:grpSpPr>
          <a:xfrm>
            <a:off x="8504013" y="2106294"/>
            <a:ext cx="3306987" cy="1647780"/>
            <a:chOff x="8504013" y="2106294"/>
            <a:chExt cx="3306987" cy="1647780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C7B127F-8975-D9AC-C5A1-FF190DA372CA}"/>
                </a:ext>
              </a:extLst>
            </p:cNvPr>
            <p:cNvSpPr/>
            <p:nvPr/>
          </p:nvSpPr>
          <p:spPr>
            <a:xfrm>
              <a:off x="8837388" y="2106294"/>
              <a:ext cx="2950302" cy="1647780"/>
            </a:xfrm>
            <a:prstGeom prst="roundRect">
              <a:avLst>
                <a:gd name="adj" fmla="val 596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id-ID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8F5DFC3-36C3-40F4-B7AE-81513EBAA7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04013" y="2600778"/>
              <a:ext cx="660400" cy="658812"/>
              <a:chOff x="1088483" y="2647767"/>
              <a:chExt cx="1051346" cy="1051344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4B0232F-E124-75A3-FA33-478DC49CFF5D}"/>
                  </a:ext>
                </a:extLst>
              </p:cNvPr>
              <p:cNvSpPr/>
              <p:nvPr/>
            </p:nvSpPr>
            <p:spPr>
              <a:xfrm>
                <a:off x="1088483" y="2647767"/>
                <a:ext cx="1051346" cy="1051344"/>
              </a:xfrm>
              <a:prstGeom prst="ellipse">
                <a:avLst/>
              </a:prstGeom>
              <a:solidFill>
                <a:schemeClr val="accent2">
                  <a:alpha val="4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dirty="0">
                  <a:solidFill>
                    <a:schemeClr val="accent1"/>
                  </a:solidFill>
                  <a:latin typeface="Segoe UI" panose="020B0502040204020203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71584CC-B297-A100-6AC4-D7728B95DEB9}"/>
                  </a:ext>
                </a:extLst>
              </p:cNvPr>
              <p:cNvSpPr/>
              <p:nvPr/>
            </p:nvSpPr>
            <p:spPr>
              <a:xfrm>
                <a:off x="1227482" y="2787101"/>
                <a:ext cx="773346" cy="772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dirty="0">
                  <a:latin typeface="Segoe UI" panose="020B0502040204020203" pitchFamily="34" charset="0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E11B9D3-D4E3-3444-7B92-D72EFBF517AC}"/>
                </a:ext>
              </a:extLst>
            </p:cNvPr>
            <p:cNvSpPr txBox="1"/>
            <p:nvPr/>
          </p:nvSpPr>
          <p:spPr>
            <a:xfrm>
              <a:off x="8510363" y="2776990"/>
              <a:ext cx="647700" cy="306388"/>
            </a:xfrm>
            <a:prstGeom prst="rect">
              <a:avLst/>
            </a:prstGeom>
            <a:noFill/>
          </p:spPr>
          <p:txBody>
            <a:bodyPr anchor="ctr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>
                  <a:solidFill>
                    <a:schemeClr val="bg1"/>
                  </a:solidFill>
                  <a:latin typeface="+mj-lt"/>
                </a:rPr>
                <a:t>02</a:t>
              </a:r>
              <a:endParaRPr lang="en-ID" sz="1400" b="1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8FB514BE-9C90-2A73-514E-60B6DE925EB8}"/>
                </a:ext>
              </a:extLst>
            </p:cNvPr>
            <p:cNvGrpSpPr/>
            <p:nvPr/>
          </p:nvGrpSpPr>
          <p:grpSpPr>
            <a:xfrm>
              <a:off x="9254302" y="2250402"/>
              <a:ext cx="2556698" cy="1174899"/>
              <a:chOff x="9254302" y="1940499"/>
              <a:chExt cx="2556698" cy="1174899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DD33CC6-8B6D-AD2C-5463-1B8EE34CEB1B}"/>
                  </a:ext>
                </a:extLst>
              </p:cNvPr>
              <p:cNvSpPr txBox="1"/>
              <p:nvPr/>
            </p:nvSpPr>
            <p:spPr>
              <a:xfrm>
                <a:off x="9254303" y="1940499"/>
                <a:ext cx="253338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rgbClr val="232B48"/>
                    </a:solidFill>
                    <a:latin typeface="+mj-lt"/>
                  </a:rPr>
                  <a:t>Experiment </a:t>
                </a:r>
                <a:endParaRPr lang="en-US" sz="1600" dirty="0">
                  <a:solidFill>
                    <a:schemeClr val="accent1"/>
                  </a:solidFill>
                  <a:latin typeface="+mj-lt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E65540A3-4872-B703-812E-5B672B5F8FBC}"/>
                  </a:ext>
                </a:extLst>
              </p:cNvPr>
              <p:cNvSpPr txBox="1"/>
              <p:nvPr/>
            </p:nvSpPr>
            <p:spPr>
              <a:xfrm>
                <a:off x="9254302" y="2284401"/>
                <a:ext cx="255669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indent="-228600">
                  <a:buFont typeface="+mj-lt"/>
                  <a:buAutoNum type="arabicPeriod"/>
                </a:pPr>
                <a:r>
                  <a:rPr lang="en-US" sz="1200" dirty="0">
                    <a:solidFill>
                      <a:srgbClr val="232B48"/>
                    </a:solidFill>
                  </a:rPr>
                  <a:t>Train interviewers on new techniques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200" dirty="0">
                    <a:solidFill>
                      <a:srgbClr val="232B48"/>
                    </a:solidFill>
                  </a:rPr>
                  <a:t>Run parallel processes where possible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200" dirty="0">
                    <a:solidFill>
                      <a:srgbClr val="232B48"/>
                    </a:solidFill>
                  </a:rPr>
                  <a:t>Document everything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200" dirty="0">
                    <a:solidFill>
                      <a:srgbClr val="232B48"/>
                    </a:solidFill>
                  </a:rPr>
                  <a:t>Gather feedback from all participants</a:t>
                </a:r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1405441-6953-A730-2863-E6476794A084}"/>
              </a:ext>
            </a:extLst>
          </p:cNvPr>
          <p:cNvGrpSpPr/>
          <p:nvPr/>
        </p:nvGrpSpPr>
        <p:grpSpPr>
          <a:xfrm>
            <a:off x="899160" y="4273707"/>
            <a:ext cx="3283678" cy="1647780"/>
            <a:chOff x="899160" y="4273707"/>
            <a:chExt cx="3283678" cy="1647780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BB88BBE3-97D3-CC44-DC3D-4D8C0A9DD157}"/>
                </a:ext>
              </a:extLst>
            </p:cNvPr>
            <p:cNvSpPr/>
            <p:nvPr/>
          </p:nvSpPr>
          <p:spPr>
            <a:xfrm flipH="1">
              <a:off x="899160" y="4273707"/>
              <a:ext cx="2950302" cy="1647780"/>
            </a:xfrm>
            <a:prstGeom prst="roundRect">
              <a:avLst>
                <a:gd name="adj" fmla="val 596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id-ID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C5BF9D9B-9F66-9713-C7C0-EA2C4B325DEF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522438" y="4768191"/>
              <a:ext cx="660400" cy="658812"/>
              <a:chOff x="1088483" y="2647767"/>
              <a:chExt cx="1051346" cy="1051344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6127865-42CC-72AA-C0EE-1C1772EBD93D}"/>
                  </a:ext>
                </a:extLst>
              </p:cNvPr>
              <p:cNvSpPr/>
              <p:nvPr/>
            </p:nvSpPr>
            <p:spPr>
              <a:xfrm>
                <a:off x="1088483" y="2647767"/>
                <a:ext cx="1051346" cy="1051344"/>
              </a:xfrm>
              <a:prstGeom prst="ellipse">
                <a:avLst/>
              </a:prstGeom>
              <a:solidFill>
                <a:schemeClr val="accent2">
                  <a:alpha val="4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dirty="0">
                  <a:solidFill>
                    <a:schemeClr val="accent1"/>
                  </a:solidFill>
                  <a:latin typeface="Segoe UI" panose="020B0502040204020203" pitchFamily="34" charset="0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1EF8C88E-E15B-472C-DBFE-D2D33FDCA7BB}"/>
                  </a:ext>
                </a:extLst>
              </p:cNvPr>
              <p:cNvSpPr/>
              <p:nvPr/>
            </p:nvSpPr>
            <p:spPr>
              <a:xfrm>
                <a:off x="1227484" y="2787101"/>
                <a:ext cx="773346" cy="772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dirty="0">
                  <a:latin typeface="Segoe UI" panose="020B0502040204020203" pitchFamily="34" charset="0"/>
                </a:endParaRP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DFE0D94-74F4-E235-D059-ED1645FA7CBE}"/>
                </a:ext>
              </a:extLst>
            </p:cNvPr>
            <p:cNvSpPr txBox="1"/>
            <p:nvPr/>
          </p:nvSpPr>
          <p:spPr>
            <a:xfrm flipH="1">
              <a:off x="3528788" y="4943610"/>
              <a:ext cx="647700" cy="307975"/>
            </a:xfrm>
            <a:prstGeom prst="rect">
              <a:avLst/>
            </a:prstGeom>
            <a:noFill/>
          </p:spPr>
          <p:txBody>
            <a:bodyPr anchor="ctr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>
                  <a:solidFill>
                    <a:schemeClr val="bg1"/>
                  </a:solidFill>
                  <a:latin typeface="+mj-lt"/>
                </a:rPr>
                <a:t>04</a:t>
              </a:r>
              <a:endParaRPr lang="en-ID" sz="1400" b="1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4CF399D4-BD01-1AE7-80BF-06C6FDD985D3}"/>
                </a:ext>
              </a:extLst>
            </p:cNvPr>
            <p:cNvGrpSpPr/>
            <p:nvPr/>
          </p:nvGrpSpPr>
          <p:grpSpPr>
            <a:xfrm>
              <a:off x="1004028" y="4417815"/>
              <a:ext cx="2845434" cy="1174899"/>
              <a:chOff x="1004028" y="2046843"/>
              <a:chExt cx="2845434" cy="1174899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1B8F3D19-D38B-F71E-57BC-2B3F799E70F7}"/>
                  </a:ext>
                </a:extLst>
              </p:cNvPr>
              <p:cNvSpPr txBox="1"/>
              <p:nvPr/>
            </p:nvSpPr>
            <p:spPr>
              <a:xfrm>
                <a:off x="1004028" y="2046843"/>
                <a:ext cx="284543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rgbClr val="232B48"/>
                    </a:solidFill>
                    <a:latin typeface="+mj-lt"/>
                  </a:rPr>
                  <a:t>Adjust </a:t>
                </a:r>
                <a:endParaRPr lang="en-US" sz="1600" dirty="0">
                  <a:solidFill>
                    <a:schemeClr val="accent1"/>
                  </a:solidFill>
                  <a:latin typeface="+mj-lt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16C5BC4-60FB-DAA0-A740-AA942B335EC9}"/>
                  </a:ext>
                </a:extLst>
              </p:cNvPr>
              <p:cNvSpPr txBox="1"/>
              <p:nvPr/>
            </p:nvSpPr>
            <p:spPr>
              <a:xfrm>
                <a:off x="1004029" y="2390745"/>
                <a:ext cx="2443796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indent="-228600">
                  <a:buFont typeface="+mj-lt"/>
                  <a:buAutoNum type="arabicPeriod"/>
                </a:pPr>
                <a:r>
                  <a:rPr lang="en-US" sz="1200" dirty="0">
                    <a:solidFill>
                      <a:srgbClr val="232B48"/>
                    </a:solidFill>
                  </a:rPr>
                  <a:t>Review what worked/didn't work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200" dirty="0">
                    <a:solidFill>
                      <a:srgbClr val="232B48"/>
                    </a:solidFill>
                  </a:rPr>
                  <a:t>Refine the process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200" dirty="0">
                    <a:solidFill>
                      <a:srgbClr val="232B48"/>
                    </a:solidFill>
                  </a:rPr>
                  <a:t>Share learnings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200" dirty="0">
                    <a:solidFill>
                      <a:srgbClr val="232B48"/>
                    </a:solidFill>
                  </a:rPr>
                  <a:t>Start next cycle with new hypothesis</a:t>
                </a: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BFF7438-1DDA-24E9-1B8B-3D307CB741C2}"/>
              </a:ext>
            </a:extLst>
          </p:cNvPr>
          <p:cNvGrpSpPr/>
          <p:nvPr/>
        </p:nvGrpSpPr>
        <p:grpSpPr>
          <a:xfrm>
            <a:off x="8504013" y="4273707"/>
            <a:ext cx="3306987" cy="1647780"/>
            <a:chOff x="8504013" y="4273707"/>
            <a:chExt cx="3306987" cy="164778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054ACAC-BDED-67C5-1C61-EE9E4E9C0E95}"/>
                </a:ext>
              </a:extLst>
            </p:cNvPr>
            <p:cNvSpPr/>
            <p:nvPr/>
          </p:nvSpPr>
          <p:spPr>
            <a:xfrm>
              <a:off x="8837388" y="4273707"/>
              <a:ext cx="2950302" cy="1647780"/>
            </a:xfrm>
            <a:prstGeom prst="roundRect">
              <a:avLst>
                <a:gd name="adj" fmla="val 596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id-ID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1C5C002-6206-A377-C1AA-AA15E4881E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04013" y="4768191"/>
              <a:ext cx="660400" cy="658812"/>
              <a:chOff x="1088483" y="2647767"/>
              <a:chExt cx="1051346" cy="1051344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0B0AC59-D6BD-9602-D7F7-F549F870BBE1}"/>
                  </a:ext>
                </a:extLst>
              </p:cNvPr>
              <p:cNvSpPr/>
              <p:nvPr/>
            </p:nvSpPr>
            <p:spPr>
              <a:xfrm>
                <a:off x="1088483" y="2647767"/>
                <a:ext cx="1051346" cy="1051344"/>
              </a:xfrm>
              <a:prstGeom prst="ellipse">
                <a:avLst/>
              </a:prstGeom>
              <a:solidFill>
                <a:schemeClr val="accent1">
                  <a:alpha val="4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dirty="0">
                  <a:solidFill>
                    <a:schemeClr val="accent1"/>
                  </a:solidFill>
                  <a:latin typeface="Segoe UI" panose="020B0502040204020203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8D6B725-A555-C551-2454-3988B6AAEA8A}"/>
                  </a:ext>
                </a:extLst>
              </p:cNvPr>
              <p:cNvSpPr/>
              <p:nvPr/>
            </p:nvSpPr>
            <p:spPr>
              <a:xfrm>
                <a:off x="1227482" y="2787101"/>
                <a:ext cx="773346" cy="77267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dirty="0">
                  <a:latin typeface="Segoe UI" panose="020B0502040204020203" pitchFamily="34" charset="0"/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E593E18-D12A-7980-60AE-79BB4C422B12}"/>
                </a:ext>
              </a:extLst>
            </p:cNvPr>
            <p:cNvSpPr txBox="1"/>
            <p:nvPr/>
          </p:nvSpPr>
          <p:spPr>
            <a:xfrm>
              <a:off x="8510363" y="4943610"/>
              <a:ext cx="647700" cy="307975"/>
            </a:xfrm>
            <a:prstGeom prst="rect">
              <a:avLst/>
            </a:prstGeom>
            <a:noFill/>
          </p:spPr>
          <p:txBody>
            <a:bodyPr anchor="ctr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>
                  <a:solidFill>
                    <a:schemeClr val="bg1"/>
                  </a:solidFill>
                  <a:latin typeface="+mj-lt"/>
                </a:rPr>
                <a:t>03</a:t>
              </a:r>
              <a:endParaRPr lang="en-ID" sz="1400" b="1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0AA9151D-9DCC-3409-40A4-747CA343D0B6}"/>
                </a:ext>
              </a:extLst>
            </p:cNvPr>
            <p:cNvGrpSpPr/>
            <p:nvPr/>
          </p:nvGrpSpPr>
          <p:grpSpPr>
            <a:xfrm>
              <a:off x="9254302" y="4417815"/>
              <a:ext cx="2556698" cy="1359565"/>
              <a:chOff x="9254302" y="1940499"/>
              <a:chExt cx="2556698" cy="1359565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F5A1ADF-8AF8-36C2-735F-AD52305569BE}"/>
                  </a:ext>
                </a:extLst>
              </p:cNvPr>
              <p:cNvSpPr txBox="1"/>
              <p:nvPr/>
            </p:nvSpPr>
            <p:spPr>
              <a:xfrm>
                <a:off x="9254303" y="1940499"/>
                <a:ext cx="253338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rgbClr val="232B48"/>
                    </a:solidFill>
                    <a:latin typeface="+mj-lt"/>
                  </a:rPr>
                  <a:t>Measure 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9AD2140-D489-A33D-C8FB-1622548D4DF4}"/>
                  </a:ext>
                </a:extLst>
              </p:cNvPr>
              <p:cNvSpPr txBox="1"/>
              <p:nvPr/>
            </p:nvSpPr>
            <p:spPr>
              <a:xfrm>
                <a:off x="9254302" y="2284401"/>
                <a:ext cx="2556698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indent="-228600">
                  <a:buFont typeface="+mj-lt"/>
                  <a:buAutoNum type="arabicPeriod"/>
                </a:pPr>
                <a:r>
                  <a:rPr lang="en-US" sz="1200" dirty="0">
                    <a:solidFill>
                      <a:srgbClr val="232B48"/>
                    </a:solidFill>
                  </a:rPr>
                  <a:t>Track key metrics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200" dirty="0">
                    <a:solidFill>
                      <a:srgbClr val="232B48"/>
                    </a:solidFill>
                  </a:rPr>
                  <a:t>Collect candidate feedback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200" dirty="0">
                    <a:solidFill>
                      <a:srgbClr val="232B48"/>
                    </a:solidFill>
                  </a:rPr>
                  <a:t>Monitor team satisfaction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200" dirty="0">
                    <a:solidFill>
                      <a:srgbClr val="232B48"/>
                    </a:solidFill>
                  </a:rPr>
                  <a:t>Evaluate quality of hires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200" dirty="0">
                    <a:solidFill>
                      <a:srgbClr val="232B48"/>
                    </a:solidFill>
                  </a:rPr>
                  <a:t>Compare against baseline</a:t>
                </a:r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D2EF640B-2CC3-D32D-4DC9-CA6AC448164D}"/>
              </a:ext>
            </a:extLst>
          </p:cNvPr>
          <p:cNvGrpSpPr/>
          <p:nvPr/>
        </p:nvGrpSpPr>
        <p:grpSpPr>
          <a:xfrm>
            <a:off x="4859202" y="2569036"/>
            <a:ext cx="525932" cy="525932"/>
            <a:chOff x="4859202" y="2569036"/>
            <a:chExt cx="525932" cy="525932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93252FB9-D504-E11B-93C0-E42DFF7C5FA9}"/>
                </a:ext>
              </a:extLst>
            </p:cNvPr>
            <p:cNvSpPr/>
            <p:nvPr/>
          </p:nvSpPr>
          <p:spPr>
            <a:xfrm>
              <a:off x="4859202" y="2569036"/>
              <a:ext cx="525932" cy="5259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115" name="Arrow: Chevron 114">
              <a:extLst>
                <a:ext uri="{FF2B5EF4-FFF2-40B4-BE49-F238E27FC236}">
                  <a16:creationId xmlns:a16="http://schemas.microsoft.com/office/drawing/2014/main" id="{929A7B20-0ECA-645A-3C78-4A892E28B2FD}"/>
                </a:ext>
              </a:extLst>
            </p:cNvPr>
            <p:cNvSpPr/>
            <p:nvPr/>
          </p:nvSpPr>
          <p:spPr>
            <a:xfrm rot="18900000">
              <a:off x="5028244" y="2738078"/>
              <a:ext cx="187848" cy="187848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>
                <a:solidFill>
                  <a:schemeClr val="tx1"/>
                </a:solidFill>
              </a:endParaRP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B51B715-008F-8656-FAB4-847F0E1F17CD}"/>
              </a:ext>
            </a:extLst>
          </p:cNvPr>
          <p:cNvGrpSpPr/>
          <p:nvPr/>
        </p:nvGrpSpPr>
        <p:grpSpPr>
          <a:xfrm>
            <a:off x="7310980" y="2569036"/>
            <a:ext cx="525932" cy="525932"/>
            <a:chOff x="7310980" y="2569036"/>
            <a:chExt cx="525932" cy="525932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0956353D-F68C-86AD-4F68-5BA0243F44E6}"/>
                </a:ext>
              </a:extLst>
            </p:cNvPr>
            <p:cNvSpPr/>
            <p:nvPr/>
          </p:nvSpPr>
          <p:spPr>
            <a:xfrm>
              <a:off x="7310980" y="2569036"/>
              <a:ext cx="525932" cy="52593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116" name="Arrow: Chevron 115">
              <a:extLst>
                <a:ext uri="{FF2B5EF4-FFF2-40B4-BE49-F238E27FC236}">
                  <a16:creationId xmlns:a16="http://schemas.microsoft.com/office/drawing/2014/main" id="{449FEAD9-E17A-AD84-EAD6-4C2CF75FB674}"/>
                </a:ext>
              </a:extLst>
            </p:cNvPr>
            <p:cNvSpPr/>
            <p:nvPr/>
          </p:nvSpPr>
          <p:spPr>
            <a:xfrm rot="2700000">
              <a:off x="7473463" y="2738078"/>
              <a:ext cx="187848" cy="187848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>
                <a:solidFill>
                  <a:schemeClr val="tx1"/>
                </a:solidFill>
              </a:endParaRP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710011C8-53BE-00C2-AE4D-B8253DF35A7E}"/>
              </a:ext>
            </a:extLst>
          </p:cNvPr>
          <p:cNvGrpSpPr/>
          <p:nvPr/>
        </p:nvGrpSpPr>
        <p:grpSpPr>
          <a:xfrm>
            <a:off x="4859202" y="4932815"/>
            <a:ext cx="525932" cy="525932"/>
            <a:chOff x="4859202" y="4932815"/>
            <a:chExt cx="525932" cy="525932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65B9010-45DA-B0F0-04F8-1C8E44C1D1F7}"/>
                </a:ext>
              </a:extLst>
            </p:cNvPr>
            <p:cNvSpPr/>
            <p:nvPr/>
          </p:nvSpPr>
          <p:spPr>
            <a:xfrm>
              <a:off x="4859202" y="4932815"/>
              <a:ext cx="525932" cy="52593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117" name="Arrow: Chevron 116">
              <a:extLst>
                <a:ext uri="{FF2B5EF4-FFF2-40B4-BE49-F238E27FC236}">
                  <a16:creationId xmlns:a16="http://schemas.microsoft.com/office/drawing/2014/main" id="{9E393B2E-CA64-E1B5-B880-05B166696672}"/>
                </a:ext>
              </a:extLst>
            </p:cNvPr>
            <p:cNvSpPr/>
            <p:nvPr/>
          </p:nvSpPr>
          <p:spPr>
            <a:xfrm rot="2700000" flipH="1">
              <a:off x="5028244" y="5101857"/>
              <a:ext cx="187848" cy="187848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>
                <a:solidFill>
                  <a:schemeClr val="tx1"/>
                </a:solidFill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2E03C1B8-904D-E65A-E880-3E4D44AC8CC8}"/>
              </a:ext>
            </a:extLst>
          </p:cNvPr>
          <p:cNvGrpSpPr/>
          <p:nvPr/>
        </p:nvGrpSpPr>
        <p:grpSpPr>
          <a:xfrm>
            <a:off x="7310980" y="4932815"/>
            <a:ext cx="525932" cy="525932"/>
            <a:chOff x="7310980" y="4932815"/>
            <a:chExt cx="525932" cy="525932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C685981-E13D-CBA3-9AA1-A120FEBBD9BA}"/>
                </a:ext>
              </a:extLst>
            </p:cNvPr>
            <p:cNvSpPr/>
            <p:nvPr/>
          </p:nvSpPr>
          <p:spPr>
            <a:xfrm>
              <a:off x="7310980" y="4932815"/>
              <a:ext cx="525932" cy="5259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118" name="Arrow: Chevron 117">
              <a:extLst>
                <a:ext uri="{FF2B5EF4-FFF2-40B4-BE49-F238E27FC236}">
                  <a16:creationId xmlns:a16="http://schemas.microsoft.com/office/drawing/2014/main" id="{7F76854C-F0EF-8AA6-7945-DBFFB502E61B}"/>
                </a:ext>
              </a:extLst>
            </p:cNvPr>
            <p:cNvSpPr/>
            <p:nvPr/>
          </p:nvSpPr>
          <p:spPr>
            <a:xfrm rot="18900000" flipH="1">
              <a:off x="7480022" y="5101857"/>
              <a:ext cx="187848" cy="187848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4610780-0752-D729-AFFD-2617835BBDCF}"/>
              </a:ext>
            </a:extLst>
          </p:cNvPr>
          <p:cNvGrpSpPr/>
          <p:nvPr/>
        </p:nvGrpSpPr>
        <p:grpSpPr>
          <a:xfrm>
            <a:off x="4517800" y="2188266"/>
            <a:ext cx="3651250" cy="3651250"/>
            <a:chOff x="4517800" y="2188266"/>
            <a:chExt cx="3651250" cy="3651250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FDF5D0BF-264E-22D2-27FE-C17224BB0A71}"/>
                </a:ext>
              </a:extLst>
            </p:cNvPr>
            <p:cNvGrpSpPr/>
            <p:nvPr/>
          </p:nvGrpSpPr>
          <p:grpSpPr>
            <a:xfrm>
              <a:off x="4517800" y="2188266"/>
              <a:ext cx="3651250" cy="3651250"/>
              <a:chOff x="4517800" y="2188266"/>
              <a:chExt cx="3651250" cy="3651250"/>
            </a:xfrm>
          </p:grpSpPr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302EE95F-5291-6CEE-9114-CCD374CEC71D}"/>
                  </a:ext>
                </a:extLst>
              </p:cNvPr>
              <p:cNvGrpSpPr/>
              <p:nvPr/>
            </p:nvGrpSpPr>
            <p:grpSpPr>
              <a:xfrm>
                <a:off x="4517800" y="2778816"/>
                <a:ext cx="3651250" cy="2470150"/>
                <a:chOff x="4517800" y="2778816"/>
                <a:chExt cx="3651250" cy="2470150"/>
              </a:xfrm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7BE630C8-CF76-9BBC-EE55-77397C76E523}"/>
                    </a:ext>
                  </a:extLst>
                </p:cNvPr>
                <p:cNvSpPr/>
                <p:nvPr/>
              </p:nvSpPr>
              <p:spPr>
                <a:xfrm>
                  <a:off x="7495950" y="2778816"/>
                  <a:ext cx="673100" cy="2470150"/>
                </a:xfrm>
                <a:custGeom>
                  <a:avLst/>
                  <a:gdLst>
                    <a:gd name="connsiteX0" fmla="*/ 298393 w 1054303"/>
                    <a:gd name="connsiteY0" fmla="*/ 0 h 3861854"/>
                    <a:gd name="connsiteX1" fmla="*/ 402070 w 1054303"/>
                    <a:gd name="connsiteY1" fmla="*/ 114073 h 3861854"/>
                    <a:gd name="connsiteX2" fmla="*/ 1054303 w 1054303"/>
                    <a:gd name="connsiteY2" fmla="*/ 1930927 h 3861854"/>
                    <a:gd name="connsiteX3" fmla="*/ 402070 w 1054303"/>
                    <a:gd name="connsiteY3" fmla="*/ 3747781 h 3861854"/>
                    <a:gd name="connsiteX4" fmla="*/ 298393 w 1054303"/>
                    <a:gd name="connsiteY4" fmla="*/ 3861854 h 3861854"/>
                    <a:gd name="connsiteX5" fmla="*/ 0 w 1054303"/>
                    <a:gd name="connsiteY5" fmla="*/ 3628857 h 3861854"/>
                    <a:gd name="connsiteX6" fmla="*/ 110420 w 1054303"/>
                    <a:gd name="connsiteY6" fmla="*/ 3507365 h 3861854"/>
                    <a:gd name="connsiteX7" fmla="*/ 676346 w 1054303"/>
                    <a:gd name="connsiteY7" fmla="*/ 1930927 h 3861854"/>
                    <a:gd name="connsiteX8" fmla="*/ 110420 w 1054303"/>
                    <a:gd name="connsiteY8" fmla="*/ 354489 h 3861854"/>
                    <a:gd name="connsiteX9" fmla="*/ 0 w 1054303"/>
                    <a:gd name="connsiteY9" fmla="*/ 232997 h 3861854"/>
                    <a:gd name="connsiteX10" fmla="*/ 298393 w 1054303"/>
                    <a:gd name="connsiteY10" fmla="*/ 0 h 38618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54303" h="3861854">
                      <a:moveTo>
                        <a:pt x="298393" y="0"/>
                      </a:moveTo>
                      <a:lnTo>
                        <a:pt x="402070" y="114073"/>
                      </a:lnTo>
                      <a:cubicBezTo>
                        <a:pt x="809533" y="607806"/>
                        <a:pt x="1054303" y="1240782"/>
                        <a:pt x="1054303" y="1930927"/>
                      </a:cubicBezTo>
                      <a:cubicBezTo>
                        <a:pt x="1054303" y="2621073"/>
                        <a:pt x="809533" y="3254049"/>
                        <a:pt x="402070" y="3747781"/>
                      </a:cubicBezTo>
                      <a:lnTo>
                        <a:pt x="298393" y="3861854"/>
                      </a:lnTo>
                      <a:lnTo>
                        <a:pt x="0" y="3628857"/>
                      </a:lnTo>
                      <a:lnTo>
                        <a:pt x="110420" y="3507365"/>
                      </a:lnTo>
                      <a:cubicBezTo>
                        <a:pt x="463966" y="3078966"/>
                        <a:pt x="676346" y="2529749"/>
                        <a:pt x="676346" y="1930927"/>
                      </a:cubicBezTo>
                      <a:cubicBezTo>
                        <a:pt x="676346" y="1332106"/>
                        <a:pt x="463966" y="782888"/>
                        <a:pt x="110420" y="354489"/>
                      </a:cubicBezTo>
                      <a:lnTo>
                        <a:pt x="0" y="232997"/>
                      </a:lnTo>
                      <a:lnTo>
                        <a:pt x="298393" y="0"/>
                      </a:lnTo>
                      <a:close/>
                    </a:path>
                  </a:pathLst>
                </a:custGeom>
                <a:solidFill>
                  <a:schemeClr val="tx1">
                    <a:alpha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777EF83A-899F-39A2-2AC0-BE9B99870131}"/>
                    </a:ext>
                  </a:extLst>
                </p:cNvPr>
                <p:cNvSpPr/>
                <p:nvPr/>
              </p:nvSpPr>
              <p:spPr>
                <a:xfrm>
                  <a:off x="4517800" y="2788341"/>
                  <a:ext cx="661988" cy="2451100"/>
                </a:xfrm>
                <a:custGeom>
                  <a:avLst/>
                  <a:gdLst>
                    <a:gd name="connsiteX0" fmla="*/ 743115 w 1036457"/>
                    <a:gd name="connsiteY0" fmla="*/ 0 h 3833697"/>
                    <a:gd name="connsiteX1" fmla="*/ 1036457 w 1036457"/>
                    <a:gd name="connsiteY1" fmla="*/ 238554 h 3833697"/>
                    <a:gd name="connsiteX2" fmla="*/ 943884 w 1036457"/>
                    <a:gd name="connsiteY2" fmla="*/ 340410 h 3833697"/>
                    <a:gd name="connsiteX3" fmla="*/ 377957 w 1036457"/>
                    <a:gd name="connsiteY3" fmla="*/ 1916848 h 3833697"/>
                    <a:gd name="connsiteX4" fmla="*/ 943884 w 1036457"/>
                    <a:gd name="connsiteY4" fmla="*/ 3493286 h 3833697"/>
                    <a:gd name="connsiteX5" fmla="*/ 1036457 w 1036457"/>
                    <a:gd name="connsiteY5" fmla="*/ 3595142 h 3833697"/>
                    <a:gd name="connsiteX6" fmla="*/ 743115 w 1036457"/>
                    <a:gd name="connsiteY6" fmla="*/ 3833697 h 3833697"/>
                    <a:gd name="connsiteX7" fmla="*/ 652234 w 1036457"/>
                    <a:gd name="connsiteY7" fmla="*/ 3733702 h 3833697"/>
                    <a:gd name="connsiteX8" fmla="*/ 0 w 1036457"/>
                    <a:gd name="connsiteY8" fmla="*/ 1916848 h 3833697"/>
                    <a:gd name="connsiteX9" fmla="*/ 652234 w 1036457"/>
                    <a:gd name="connsiteY9" fmla="*/ 99994 h 3833697"/>
                    <a:gd name="connsiteX10" fmla="*/ 743115 w 1036457"/>
                    <a:gd name="connsiteY10" fmla="*/ 0 h 38336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36457" h="3833697">
                      <a:moveTo>
                        <a:pt x="743115" y="0"/>
                      </a:moveTo>
                      <a:lnTo>
                        <a:pt x="1036457" y="238554"/>
                      </a:lnTo>
                      <a:lnTo>
                        <a:pt x="943884" y="340410"/>
                      </a:lnTo>
                      <a:cubicBezTo>
                        <a:pt x="590338" y="768809"/>
                        <a:pt x="377957" y="1318027"/>
                        <a:pt x="377957" y="1916848"/>
                      </a:cubicBezTo>
                      <a:cubicBezTo>
                        <a:pt x="377957" y="2515670"/>
                        <a:pt x="590338" y="3064887"/>
                        <a:pt x="943884" y="3493286"/>
                      </a:cubicBezTo>
                      <a:lnTo>
                        <a:pt x="1036457" y="3595142"/>
                      </a:lnTo>
                      <a:lnTo>
                        <a:pt x="743115" y="3833697"/>
                      </a:lnTo>
                      <a:lnTo>
                        <a:pt x="652234" y="3733702"/>
                      </a:lnTo>
                      <a:cubicBezTo>
                        <a:pt x="244770" y="3239970"/>
                        <a:pt x="0" y="2606994"/>
                        <a:pt x="0" y="1916848"/>
                      </a:cubicBezTo>
                      <a:cubicBezTo>
                        <a:pt x="0" y="1226703"/>
                        <a:pt x="244770" y="593727"/>
                        <a:pt x="652234" y="99994"/>
                      </a:cubicBezTo>
                      <a:lnTo>
                        <a:pt x="743115" y="0"/>
                      </a:lnTo>
                      <a:close/>
                    </a:path>
                  </a:pathLst>
                </a:custGeom>
                <a:solidFill>
                  <a:schemeClr val="tx1">
                    <a:alpha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/>
                </a:p>
              </p:txBody>
            </p:sp>
          </p:grp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7A0FF668-C4CB-8B58-9AB0-A02F7C4DFE76}"/>
                  </a:ext>
                </a:extLst>
              </p:cNvPr>
              <p:cNvGrpSpPr/>
              <p:nvPr/>
            </p:nvGrpSpPr>
            <p:grpSpPr>
              <a:xfrm rot="5400000">
                <a:off x="4516213" y="2778816"/>
                <a:ext cx="3651250" cy="2470150"/>
                <a:chOff x="4517800" y="2778816"/>
                <a:chExt cx="3651250" cy="2470150"/>
              </a:xfrm>
            </p:grpSpPr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EA02B261-EEB0-2FD9-8EE6-E8EDF458275C}"/>
                    </a:ext>
                  </a:extLst>
                </p:cNvPr>
                <p:cNvSpPr/>
                <p:nvPr/>
              </p:nvSpPr>
              <p:spPr>
                <a:xfrm>
                  <a:off x="7495950" y="2778816"/>
                  <a:ext cx="673100" cy="2470150"/>
                </a:xfrm>
                <a:custGeom>
                  <a:avLst/>
                  <a:gdLst>
                    <a:gd name="connsiteX0" fmla="*/ 298393 w 1054303"/>
                    <a:gd name="connsiteY0" fmla="*/ 0 h 3861854"/>
                    <a:gd name="connsiteX1" fmla="*/ 402070 w 1054303"/>
                    <a:gd name="connsiteY1" fmla="*/ 114073 h 3861854"/>
                    <a:gd name="connsiteX2" fmla="*/ 1054303 w 1054303"/>
                    <a:gd name="connsiteY2" fmla="*/ 1930927 h 3861854"/>
                    <a:gd name="connsiteX3" fmla="*/ 402070 w 1054303"/>
                    <a:gd name="connsiteY3" fmla="*/ 3747781 h 3861854"/>
                    <a:gd name="connsiteX4" fmla="*/ 298393 w 1054303"/>
                    <a:gd name="connsiteY4" fmla="*/ 3861854 h 3861854"/>
                    <a:gd name="connsiteX5" fmla="*/ 0 w 1054303"/>
                    <a:gd name="connsiteY5" fmla="*/ 3628857 h 3861854"/>
                    <a:gd name="connsiteX6" fmla="*/ 110420 w 1054303"/>
                    <a:gd name="connsiteY6" fmla="*/ 3507365 h 3861854"/>
                    <a:gd name="connsiteX7" fmla="*/ 676346 w 1054303"/>
                    <a:gd name="connsiteY7" fmla="*/ 1930927 h 3861854"/>
                    <a:gd name="connsiteX8" fmla="*/ 110420 w 1054303"/>
                    <a:gd name="connsiteY8" fmla="*/ 354489 h 3861854"/>
                    <a:gd name="connsiteX9" fmla="*/ 0 w 1054303"/>
                    <a:gd name="connsiteY9" fmla="*/ 232997 h 3861854"/>
                    <a:gd name="connsiteX10" fmla="*/ 298393 w 1054303"/>
                    <a:gd name="connsiteY10" fmla="*/ 0 h 38618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54303" h="3861854">
                      <a:moveTo>
                        <a:pt x="298393" y="0"/>
                      </a:moveTo>
                      <a:lnTo>
                        <a:pt x="402070" y="114073"/>
                      </a:lnTo>
                      <a:cubicBezTo>
                        <a:pt x="809533" y="607806"/>
                        <a:pt x="1054303" y="1240782"/>
                        <a:pt x="1054303" y="1930927"/>
                      </a:cubicBezTo>
                      <a:cubicBezTo>
                        <a:pt x="1054303" y="2621073"/>
                        <a:pt x="809533" y="3254049"/>
                        <a:pt x="402070" y="3747781"/>
                      </a:cubicBezTo>
                      <a:lnTo>
                        <a:pt x="298393" y="3861854"/>
                      </a:lnTo>
                      <a:lnTo>
                        <a:pt x="0" y="3628857"/>
                      </a:lnTo>
                      <a:lnTo>
                        <a:pt x="110420" y="3507365"/>
                      </a:lnTo>
                      <a:cubicBezTo>
                        <a:pt x="463966" y="3078966"/>
                        <a:pt x="676346" y="2529749"/>
                        <a:pt x="676346" y="1930927"/>
                      </a:cubicBezTo>
                      <a:cubicBezTo>
                        <a:pt x="676346" y="1332106"/>
                        <a:pt x="463966" y="782888"/>
                        <a:pt x="110420" y="354489"/>
                      </a:cubicBezTo>
                      <a:lnTo>
                        <a:pt x="0" y="232997"/>
                      </a:lnTo>
                      <a:lnTo>
                        <a:pt x="298393" y="0"/>
                      </a:lnTo>
                      <a:close/>
                    </a:path>
                  </a:pathLst>
                </a:custGeom>
                <a:solidFill>
                  <a:schemeClr val="tx1">
                    <a:alpha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92C48A9E-4638-6601-5CC4-247B139FECC6}"/>
                    </a:ext>
                  </a:extLst>
                </p:cNvPr>
                <p:cNvSpPr/>
                <p:nvPr/>
              </p:nvSpPr>
              <p:spPr>
                <a:xfrm>
                  <a:off x="4517800" y="2788341"/>
                  <a:ext cx="661988" cy="2451100"/>
                </a:xfrm>
                <a:custGeom>
                  <a:avLst/>
                  <a:gdLst>
                    <a:gd name="connsiteX0" fmla="*/ 743115 w 1036457"/>
                    <a:gd name="connsiteY0" fmla="*/ 0 h 3833697"/>
                    <a:gd name="connsiteX1" fmla="*/ 1036457 w 1036457"/>
                    <a:gd name="connsiteY1" fmla="*/ 238554 h 3833697"/>
                    <a:gd name="connsiteX2" fmla="*/ 943884 w 1036457"/>
                    <a:gd name="connsiteY2" fmla="*/ 340410 h 3833697"/>
                    <a:gd name="connsiteX3" fmla="*/ 377957 w 1036457"/>
                    <a:gd name="connsiteY3" fmla="*/ 1916848 h 3833697"/>
                    <a:gd name="connsiteX4" fmla="*/ 943884 w 1036457"/>
                    <a:gd name="connsiteY4" fmla="*/ 3493286 h 3833697"/>
                    <a:gd name="connsiteX5" fmla="*/ 1036457 w 1036457"/>
                    <a:gd name="connsiteY5" fmla="*/ 3595142 h 3833697"/>
                    <a:gd name="connsiteX6" fmla="*/ 743115 w 1036457"/>
                    <a:gd name="connsiteY6" fmla="*/ 3833697 h 3833697"/>
                    <a:gd name="connsiteX7" fmla="*/ 652234 w 1036457"/>
                    <a:gd name="connsiteY7" fmla="*/ 3733702 h 3833697"/>
                    <a:gd name="connsiteX8" fmla="*/ 0 w 1036457"/>
                    <a:gd name="connsiteY8" fmla="*/ 1916848 h 3833697"/>
                    <a:gd name="connsiteX9" fmla="*/ 652234 w 1036457"/>
                    <a:gd name="connsiteY9" fmla="*/ 99994 h 3833697"/>
                    <a:gd name="connsiteX10" fmla="*/ 743115 w 1036457"/>
                    <a:gd name="connsiteY10" fmla="*/ 0 h 38336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36457" h="3833697">
                      <a:moveTo>
                        <a:pt x="743115" y="0"/>
                      </a:moveTo>
                      <a:lnTo>
                        <a:pt x="1036457" y="238554"/>
                      </a:lnTo>
                      <a:lnTo>
                        <a:pt x="943884" y="340410"/>
                      </a:lnTo>
                      <a:cubicBezTo>
                        <a:pt x="590338" y="768809"/>
                        <a:pt x="377957" y="1318027"/>
                        <a:pt x="377957" y="1916848"/>
                      </a:cubicBezTo>
                      <a:cubicBezTo>
                        <a:pt x="377957" y="2515670"/>
                        <a:pt x="590338" y="3064887"/>
                        <a:pt x="943884" y="3493286"/>
                      </a:cubicBezTo>
                      <a:lnTo>
                        <a:pt x="1036457" y="3595142"/>
                      </a:lnTo>
                      <a:lnTo>
                        <a:pt x="743115" y="3833697"/>
                      </a:lnTo>
                      <a:lnTo>
                        <a:pt x="652234" y="3733702"/>
                      </a:lnTo>
                      <a:cubicBezTo>
                        <a:pt x="244770" y="3239970"/>
                        <a:pt x="0" y="2606994"/>
                        <a:pt x="0" y="1916848"/>
                      </a:cubicBezTo>
                      <a:cubicBezTo>
                        <a:pt x="0" y="1226703"/>
                        <a:pt x="244770" y="593727"/>
                        <a:pt x="652234" y="99994"/>
                      </a:cubicBezTo>
                      <a:lnTo>
                        <a:pt x="743115" y="0"/>
                      </a:lnTo>
                      <a:close/>
                    </a:path>
                  </a:pathLst>
                </a:custGeom>
                <a:solidFill>
                  <a:schemeClr val="tx1">
                    <a:alpha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/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8973476-7959-C492-1EA6-3E2C9B4B3082}"/>
                </a:ext>
              </a:extLst>
            </p:cNvPr>
            <p:cNvGrpSpPr/>
            <p:nvPr/>
          </p:nvGrpSpPr>
          <p:grpSpPr>
            <a:xfrm>
              <a:off x="5063900" y="2735953"/>
              <a:ext cx="2555875" cy="2555875"/>
              <a:chOff x="5063900" y="2735953"/>
              <a:chExt cx="2555875" cy="2555875"/>
            </a:xfrm>
          </p:grpSpPr>
          <p:sp>
            <p:nvSpPr>
              <p:cNvPr id="61" name="Rectangle 25">
                <a:extLst>
                  <a:ext uri="{FF2B5EF4-FFF2-40B4-BE49-F238E27FC236}">
                    <a16:creationId xmlns:a16="http://schemas.microsoft.com/office/drawing/2014/main" id="{1012BA20-1666-FA12-9C9C-3D2EFD287C96}"/>
                  </a:ext>
                </a:extLst>
              </p:cNvPr>
              <p:cNvSpPr/>
              <p:nvPr/>
            </p:nvSpPr>
            <p:spPr>
              <a:xfrm>
                <a:off x="5063900" y="2735953"/>
                <a:ext cx="2555875" cy="255587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/>
              </a:p>
            </p:txBody>
          </p:sp>
          <p:pic>
            <p:nvPicPr>
              <p:cNvPr id="120" name="Picture 119" descr="A group of people looking at papers on a table&#10;&#10;Description automatically generated">
                <a:extLst>
                  <a:ext uri="{FF2B5EF4-FFF2-40B4-BE49-F238E27FC236}">
                    <a16:creationId xmlns:a16="http://schemas.microsoft.com/office/drawing/2014/main" id="{F5516549-32A4-813E-D534-4B5E272F67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75" r="21875"/>
              <a:stretch/>
            </p:blipFill>
            <p:spPr>
              <a:xfrm>
                <a:off x="5227142" y="2899195"/>
                <a:ext cx="2229390" cy="2229390"/>
              </a:xfrm>
              <a:prstGeom prst="ellipse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326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41F3A-EBC1-581E-F29C-EBA956494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D8B3647-CC93-3264-DC65-B0416BDD62D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9" r="10959"/>
          <a:stretch/>
        </p:blipFill>
        <p:spPr>
          <a:xfrm>
            <a:off x="1033464" y="0"/>
            <a:ext cx="5765369" cy="415544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0BAC77-2CD4-F14A-86BB-07DD15994AB5}"/>
              </a:ext>
            </a:extLst>
          </p:cNvPr>
          <p:cNvSpPr/>
          <p:nvPr/>
        </p:nvSpPr>
        <p:spPr>
          <a:xfrm>
            <a:off x="1033361" y="4322299"/>
            <a:ext cx="5765902" cy="19972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0AAEF9-3622-7541-4E35-557E9AE0EF4A}"/>
              </a:ext>
            </a:extLst>
          </p:cNvPr>
          <p:cNvSpPr txBox="1"/>
          <p:nvPr/>
        </p:nvSpPr>
        <p:spPr>
          <a:xfrm>
            <a:off x="1388166" y="4597635"/>
            <a:ext cx="499154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232B48"/>
                </a:solidFill>
                <a:latin typeface="+mj-lt"/>
              </a:rPr>
              <a:t>TRANSFORMATION 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AND DISRUPTION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7AC324E-6AD5-3138-6893-DD15C6D0352D}"/>
              </a:ext>
            </a:extLst>
          </p:cNvPr>
          <p:cNvGrpSpPr/>
          <p:nvPr/>
        </p:nvGrpSpPr>
        <p:grpSpPr>
          <a:xfrm>
            <a:off x="7138056" y="661845"/>
            <a:ext cx="4881351" cy="2611550"/>
            <a:chOff x="7138056" y="661845"/>
            <a:chExt cx="4881351" cy="261155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F9E6D4-AD10-4D18-F106-CE51111C7EE3}"/>
                </a:ext>
              </a:extLst>
            </p:cNvPr>
            <p:cNvSpPr txBox="1"/>
            <p:nvPr/>
          </p:nvSpPr>
          <p:spPr>
            <a:xfrm>
              <a:off x="8099395" y="722907"/>
              <a:ext cx="3920012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>
                  <a:latin typeface="+mj-lt"/>
                </a:rPr>
                <a:t>Standardized Human-Verified Credentialing System 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C104454-6FFE-73E9-DD29-62BD9A432E98}"/>
                </a:ext>
              </a:extLst>
            </p:cNvPr>
            <p:cNvSpPr/>
            <p:nvPr/>
          </p:nvSpPr>
          <p:spPr>
            <a:xfrm>
              <a:off x="7138056" y="661845"/>
              <a:ext cx="830010" cy="830010"/>
            </a:xfrm>
            <a:prstGeom prst="ellipse">
              <a:avLst/>
            </a:prstGeom>
            <a:solidFill>
              <a:schemeClr val="accent2"/>
            </a:solidFill>
            <a:ln w="571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42EEF7C-FD77-5D5E-2BC3-FA67BF8B6253}"/>
                </a:ext>
              </a:extLst>
            </p:cNvPr>
            <p:cNvSpPr txBox="1"/>
            <p:nvPr/>
          </p:nvSpPr>
          <p:spPr>
            <a:xfrm>
              <a:off x="8099395" y="1549846"/>
              <a:ext cx="3711605" cy="1723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ts val="400"/>
                </a:spcBef>
                <a:buClr>
                  <a:schemeClr val="accent2"/>
                </a:buClr>
                <a:buFont typeface="Oswald Light" pitchFamily="2" charset="0"/>
                <a:buChar char="›"/>
              </a:pPr>
              <a:r>
                <a:rPr lang="en-US" sz="1600" dirty="0"/>
                <a:t>Three-tier assessment framework (Junior/Mid/Senior)</a:t>
              </a:r>
            </a:p>
            <a:p>
              <a:pPr marL="342900" indent="-342900">
                <a:spcBef>
                  <a:spcPts val="400"/>
                </a:spcBef>
                <a:buClr>
                  <a:schemeClr val="accent2"/>
                </a:buClr>
                <a:buFont typeface="Oswald Light" pitchFamily="2" charset="0"/>
                <a:buChar char="›"/>
              </a:pPr>
              <a:r>
                <a:rPr lang="en-US" sz="1600" dirty="0"/>
                <a:t>Time-saving benefit for candidates</a:t>
              </a:r>
            </a:p>
            <a:p>
              <a:pPr marL="342900" indent="-342900">
                <a:spcBef>
                  <a:spcPts val="400"/>
                </a:spcBef>
                <a:buClr>
                  <a:schemeClr val="accent2"/>
                </a:buClr>
                <a:buFont typeface="Oswald Light" pitchFamily="2" charset="0"/>
                <a:buChar char="›"/>
              </a:pPr>
              <a:r>
                <a:rPr lang="en-US" sz="1600" dirty="0"/>
                <a:t>Spam reduction through verified digital credentials</a:t>
              </a:r>
            </a:p>
            <a:p>
              <a:pPr marL="342900" indent="-342900">
                <a:spcBef>
                  <a:spcPts val="400"/>
                </a:spcBef>
                <a:buClr>
                  <a:schemeClr val="accent2"/>
                </a:buClr>
                <a:buFont typeface="Oswald Light" pitchFamily="2" charset="0"/>
                <a:buChar char="›"/>
              </a:pPr>
              <a:r>
                <a:rPr lang="en-US" sz="1600" dirty="0"/>
                <a:t>Industry-wide recognition potential</a:t>
              </a: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C29E5687-C01C-FD74-8829-F82F7FBB5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95622" y="819411"/>
              <a:ext cx="514878" cy="514878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A7D3910-8A80-0F06-59CF-1A15CE5837C8}"/>
              </a:ext>
            </a:extLst>
          </p:cNvPr>
          <p:cNvGrpSpPr/>
          <p:nvPr/>
        </p:nvGrpSpPr>
        <p:grpSpPr>
          <a:xfrm>
            <a:off x="7138056" y="3461808"/>
            <a:ext cx="4672944" cy="2662846"/>
            <a:chOff x="7138056" y="3461808"/>
            <a:chExt cx="4672944" cy="266284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8AF2CA-3F7A-E792-A5C9-F94525D7D34E}"/>
                </a:ext>
              </a:extLst>
            </p:cNvPr>
            <p:cNvSpPr txBox="1"/>
            <p:nvPr/>
          </p:nvSpPr>
          <p:spPr>
            <a:xfrm>
              <a:off x="8099395" y="3522870"/>
              <a:ext cx="3518864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>
                  <a:latin typeface="+mj-lt"/>
                </a:rPr>
                <a:t>Professional Organization/Union Development 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64C29AE-73F0-EF09-8FB3-C5ABE9B05849}"/>
                </a:ext>
              </a:extLst>
            </p:cNvPr>
            <p:cNvSpPr/>
            <p:nvPr/>
          </p:nvSpPr>
          <p:spPr>
            <a:xfrm>
              <a:off x="7138056" y="3461808"/>
              <a:ext cx="830010" cy="830010"/>
            </a:xfrm>
            <a:prstGeom prst="ellipse">
              <a:avLst/>
            </a:prstGeom>
            <a:solidFill>
              <a:schemeClr val="accent2"/>
            </a:solidFill>
            <a:ln w="571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A1A8283-B85A-0F83-B9F0-306C99DB2289}"/>
                </a:ext>
              </a:extLst>
            </p:cNvPr>
            <p:cNvSpPr txBox="1"/>
            <p:nvPr/>
          </p:nvSpPr>
          <p:spPr>
            <a:xfrm>
              <a:off x="8099395" y="4349809"/>
              <a:ext cx="3711605" cy="1774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ts val="400"/>
                </a:spcBef>
                <a:buClr>
                  <a:schemeClr val="accent2"/>
                </a:buClr>
                <a:buFont typeface="Oswald Light" pitchFamily="2" charset="0"/>
                <a:buChar char="›"/>
              </a:pPr>
              <a:r>
                <a:rPr lang="en-US" sz="1600" dirty="0"/>
                <a:t>Advocate for fair assessment practices</a:t>
              </a:r>
            </a:p>
            <a:p>
              <a:pPr marL="342900" indent="-342900">
                <a:spcBef>
                  <a:spcPts val="400"/>
                </a:spcBef>
                <a:buClr>
                  <a:schemeClr val="accent2"/>
                </a:buClr>
                <a:buFont typeface="Oswald Light" pitchFamily="2" charset="0"/>
                <a:buChar char="›"/>
              </a:pPr>
              <a:r>
                <a:rPr lang="en-US" sz="1600" dirty="0"/>
                <a:t>Set industry standards for AI tool usage</a:t>
              </a:r>
            </a:p>
            <a:p>
              <a:pPr marL="342900" indent="-342900">
                <a:spcBef>
                  <a:spcPts val="400"/>
                </a:spcBef>
                <a:buClr>
                  <a:schemeClr val="accent2"/>
                </a:buClr>
                <a:buFont typeface="Oswald Light" pitchFamily="2" charset="0"/>
                <a:buChar char="›"/>
              </a:pPr>
              <a:r>
                <a:rPr lang="en-US" sz="1600" dirty="0"/>
                <a:t>Protect worker interests in evolving landscape</a:t>
              </a:r>
            </a:p>
            <a:p>
              <a:pPr marL="342900" indent="-342900">
                <a:spcBef>
                  <a:spcPts val="400"/>
                </a:spcBef>
                <a:buClr>
                  <a:schemeClr val="accent2"/>
                </a:buClr>
                <a:buFont typeface="Oswald Light" pitchFamily="2" charset="0"/>
                <a:buChar char="›"/>
              </a:pPr>
              <a:r>
                <a:rPr lang="en-US" sz="1600" dirty="0"/>
                <a:t>Create community-driven certification standards</a:t>
              </a:r>
            </a:p>
            <a:p>
              <a:pPr marL="342900" indent="-342900">
                <a:spcBef>
                  <a:spcPts val="400"/>
                </a:spcBef>
                <a:buClr>
                  <a:schemeClr val="accent2"/>
                </a:buClr>
                <a:buFont typeface="Oswald Light" pitchFamily="2" charset="0"/>
                <a:buChar char="›"/>
              </a:pPr>
              <a:r>
                <a:rPr lang="en-US" sz="1600" dirty="0"/>
                <a:t>Provide reskilling and upskilling</a:t>
              </a: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0BE96701-0443-F260-4A19-5394EFDA6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04390" y="3628142"/>
              <a:ext cx="497343" cy="4973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571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B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 descr="A person in a suit looking at his phone&#10;&#10;Description automatically generated">
            <a:extLst>
              <a:ext uri="{FF2B5EF4-FFF2-40B4-BE49-F238E27FC236}">
                <a16:creationId xmlns:a16="http://schemas.microsoft.com/office/drawing/2014/main" id="{D94887F0-465C-3C6A-636F-CF4E948C6D3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04" b="2916"/>
          <a:stretch/>
        </p:blipFill>
        <p:spPr>
          <a:xfrm>
            <a:off x="793750" y="1939925"/>
            <a:ext cx="11160125" cy="3409950"/>
          </a:xfrm>
          <a:pattFill prst="pct20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6F21EE-82D3-78DC-267A-47209B0BB8CC}"/>
              </a:ext>
            </a:extLst>
          </p:cNvPr>
          <p:cNvSpPr txBox="1"/>
          <p:nvPr/>
        </p:nvSpPr>
        <p:spPr>
          <a:xfrm>
            <a:off x="1497767" y="381000"/>
            <a:ext cx="97536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THANK YOU! </a:t>
            </a:r>
            <a:r>
              <a:rPr lang="en-US" sz="4400" dirty="0">
                <a:solidFill>
                  <a:schemeClr val="accent1"/>
                </a:solidFill>
                <a:latin typeface="+mj-lt"/>
              </a:rPr>
              <a:t>(AND Q&amp;A)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A3F9A5-1260-373E-5BB5-01BA4D351BB4}"/>
              </a:ext>
            </a:extLst>
          </p:cNvPr>
          <p:cNvSpPr txBox="1"/>
          <p:nvPr/>
        </p:nvSpPr>
        <p:spPr>
          <a:xfrm>
            <a:off x="1741607" y="1235380"/>
            <a:ext cx="92659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+mj-lt"/>
              </a:rPr>
              <a:t>Contact Information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8E8875-2CC9-7236-FF4A-4D8AE30EB8F0}"/>
              </a:ext>
            </a:extLst>
          </p:cNvPr>
          <p:cNvSpPr/>
          <p:nvPr/>
        </p:nvSpPr>
        <p:spPr>
          <a:xfrm>
            <a:off x="1237854" y="4640359"/>
            <a:ext cx="10273426" cy="141767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15B89F6-1AA3-210B-EA09-38561C02A261}"/>
              </a:ext>
            </a:extLst>
          </p:cNvPr>
          <p:cNvCxnSpPr>
            <a:cxnSpLocks/>
          </p:cNvCxnSpPr>
          <p:nvPr/>
        </p:nvCxnSpPr>
        <p:spPr>
          <a:xfrm>
            <a:off x="1237854" y="4881880"/>
            <a:ext cx="0" cy="934628"/>
          </a:xfrm>
          <a:prstGeom prst="line">
            <a:avLst/>
          </a:prstGeom>
          <a:ln w="9525">
            <a:solidFill>
              <a:schemeClr val="bg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1DAD9E6-888F-1626-A104-7F083D307189}"/>
              </a:ext>
            </a:extLst>
          </p:cNvPr>
          <p:cNvCxnSpPr>
            <a:cxnSpLocks/>
          </p:cNvCxnSpPr>
          <p:nvPr/>
        </p:nvCxnSpPr>
        <p:spPr>
          <a:xfrm>
            <a:off x="3804271" y="4881880"/>
            <a:ext cx="0" cy="934628"/>
          </a:xfrm>
          <a:prstGeom prst="line">
            <a:avLst/>
          </a:prstGeom>
          <a:ln w="9525">
            <a:solidFill>
              <a:schemeClr val="bg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9545E0-4CE0-2ED2-8178-C436520A0F40}"/>
              </a:ext>
            </a:extLst>
          </p:cNvPr>
          <p:cNvCxnSpPr>
            <a:cxnSpLocks/>
          </p:cNvCxnSpPr>
          <p:nvPr/>
        </p:nvCxnSpPr>
        <p:spPr>
          <a:xfrm>
            <a:off x="6370688" y="4881880"/>
            <a:ext cx="0" cy="934628"/>
          </a:xfrm>
          <a:prstGeom prst="line">
            <a:avLst/>
          </a:prstGeom>
          <a:ln w="9525">
            <a:solidFill>
              <a:schemeClr val="bg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FE96F7-6BD5-E16E-27DD-3DF8EBA4B2F8}"/>
              </a:ext>
            </a:extLst>
          </p:cNvPr>
          <p:cNvCxnSpPr>
            <a:cxnSpLocks/>
          </p:cNvCxnSpPr>
          <p:nvPr/>
        </p:nvCxnSpPr>
        <p:spPr>
          <a:xfrm>
            <a:off x="8937105" y="4881880"/>
            <a:ext cx="0" cy="934628"/>
          </a:xfrm>
          <a:prstGeom prst="line">
            <a:avLst/>
          </a:prstGeom>
          <a:ln w="9525">
            <a:solidFill>
              <a:schemeClr val="bg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EEA21AD-7088-5016-DA17-18D6D84FCB23}"/>
              </a:ext>
            </a:extLst>
          </p:cNvPr>
          <p:cNvCxnSpPr>
            <a:cxnSpLocks/>
          </p:cNvCxnSpPr>
          <p:nvPr/>
        </p:nvCxnSpPr>
        <p:spPr>
          <a:xfrm>
            <a:off x="11503521" y="4881880"/>
            <a:ext cx="0" cy="934628"/>
          </a:xfrm>
          <a:prstGeom prst="line">
            <a:avLst/>
          </a:prstGeom>
          <a:ln w="9525">
            <a:solidFill>
              <a:schemeClr val="bg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4DF2D49-4A61-025E-C42C-A840957238D3}"/>
              </a:ext>
            </a:extLst>
          </p:cNvPr>
          <p:cNvGrpSpPr/>
          <p:nvPr/>
        </p:nvGrpSpPr>
        <p:grpSpPr>
          <a:xfrm>
            <a:off x="1390255" y="4862033"/>
            <a:ext cx="10155012" cy="974322"/>
            <a:chOff x="1390255" y="4794492"/>
            <a:chExt cx="10155012" cy="97432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9CA3F24-A469-CE56-F0F0-15B73BB5E9EC}"/>
                </a:ext>
              </a:extLst>
            </p:cNvPr>
            <p:cNvSpPr txBox="1"/>
            <p:nvPr/>
          </p:nvSpPr>
          <p:spPr>
            <a:xfrm>
              <a:off x="1390255" y="5476426"/>
              <a:ext cx="226161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hello@skillfoundry.io</a:t>
              </a:r>
              <a:r>
                <a:rPr lang="en-US" sz="1300" dirty="0">
                  <a:solidFill>
                    <a:schemeClr val="bg1"/>
                  </a:solidFill>
                </a:rPr>
                <a:t>  </a:t>
              </a:r>
              <a:endParaRPr lang="en-PK" sz="130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hlinkClick r:id="rId4"/>
              <a:extLst>
                <a:ext uri="{FF2B5EF4-FFF2-40B4-BE49-F238E27FC236}">
                  <a16:creationId xmlns:a16="http://schemas.microsoft.com/office/drawing/2014/main" id="{B3DCCD87-2BB6-EAC0-54D2-1EB10055571B}"/>
                </a:ext>
              </a:extLst>
            </p:cNvPr>
            <p:cNvSpPr txBox="1"/>
            <p:nvPr/>
          </p:nvSpPr>
          <p:spPr>
            <a:xfrm>
              <a:off x="3838262" y="5476426"/>
              <a:ext cx="249843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bg1"/>
                  </a:solidFill>
                </a:rPr>
                <a:t>https://youtube.com/@skillfoundryio</a:t>
              </a:r>
              <a:endParaRPr lang="en-PK" sz="1300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hlinkClick r:id="rId5"/>
              <a:extLst>
                <a:ext uri="{FF2B5EF4-FFF2-40B4-BE49-F238E27FC236}">
                  <a16:creationId xmlns:a16="http://schemas.microsoft.com/office/drawing/2014/main" id="{B39E4118-9D97-9C00-1C0F-8F4F62ABB95B}"/>
                </a:ext>
              </a:extLst>
            </p:cNvPr>
            <p:cNvSpPr txBox="1"/>
            <p:nvPr/>
          </p:nvSpPr>
          <p:spPr>
            <a:xfrm>
              <a:off x="6404679" y="5476426"/>
              <a:ext cx="249843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bg1"/>
                  </a:solidFill>
                </a:rPr>
                <a:t>skillfoundryio</a:t>
              </a:r>
              <a:endParaRPr lang="en-PK" sz="1300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hlinkClick r:id="rId6"/>
              <a:extLst>
                <a:ext uri="{FF2B5EF4-FFF2-40B4-BE49-F238E27FC236}">
                  <a16:creationId xmlns:a16="http://schemas.microsoft.com/office/drawing/2014/main" id="{1AC2453A-B3D2-39AE-5D7F-2A409D56F09F}"/>
                </a:ext>
              </a:extLst>
            </p:cNvPr>
            <p:cNvSpPr txBox="1"/>
            <p:nvPr/>
          </p:nvSpPr>
          <p:spPr>
            <a:xfrm>
              <a:off x="8895359" y="5476426"/>
              <a:ext cx="2649908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bg1"/>
                  </a:solidFill>
                </a:rPr>
                <a:t>https://www.linkedin.com/in/ericswise/</a:t>
              </a:r>
              <a:endParaRPr lang="en-PK" sz="1300" dirty="0">
                <a:solidFill>
                  <a:schemeClr val="bg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0D6C3A3-794C-F475-52E3-3B2A9039F098}"/>
                </a:ext>
              </a:extLst>
            </p:cNvPr>
            <p:cNvSpPr/>
            <p:nvPr/>
          </p:nvSpPr>
          <p:spPr>
            <a:xfrm>
              <a:off x="2241027" y="4794492"/>
              <a:ext cx="560070" cy="56007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120EF23-A3F0-1A98-01DB-DA238FDEC169}"/>
                </a:ext>
              </a:extLst>
            </p:cNvPr>
            <p:cNvSpPr/>
            <p:nvPr/>
          </p:nvSpPr>
          <p:spPr>
            <a:xfrm>
              <a:off x="4807445" y="4794492"/>
              <a:ext cx="560070" cy="56007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E40ED41-461A-66D3-C816-97BBB6037AF9}"/>
                </a:ext>
              </a:extLst>
            </p:cNvPr>
            <p:cNvSpPr/>
            <p:nvPr/>
          </p:nvSpPr>
          <p:spPr>
            <a:xfrm>
              <a:off x="7373862" y="4794492"/>
              <a:ext cx="560070" cy="56007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7C7F7D7-FCC8-62CA-50FE-D00B3E261E75}"/>
                </a:ext>
              </a:extLst>
            </p:cNvPr>
            <p:cNvSpPr/>
            <p:nvPr/>
          </p:nvSpPr>
          <p:spPr>
            <a:xfrm>
              <a:off x="9940278" y="4794492"/>
              <a:ext cx="560070" cy="56007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64078FA1-1FAD-11EA-AE3F-0978C4D60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9409" y="4922874"/>
              <a:ext cx="303306" cy="303306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8E71F0A5-5CC1-1034-CA6C-892FADFAA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913349" y="4900397"/>
              <a:ext cx="348262" cy="348260"/>
            </a:xfrm>
            <a:prstGeom prst="rect">
              <a:avLst/>
            </a:prstGeom>
          </p:spPr>
        </p:pic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0E557619-1F83-20AB-2DC8-8C3B30790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480161" y="4900791"/>
              <a:ext cx="347472" cy="347472"/>
            </a:xfrm>
            <a:prstGeom prst="rect">
              <a:avLst/>
            </a:prstGeom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8AA99A6F-DC94-F296-C414-C4BE3AE78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069437" y="4923651"/>
              <a:ext cx="301752" cy="301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D41E9B7-AAB5-D1F0-E43B-03CD489B4A9E}"/>
              </a:ext>
            </a:extLst>
          </p:cNvPr>
          <p:cNvSpPr/>
          <p:nvPr/>
        </p:nvSpPr>
        <p:spPr>
          <a:xfrm>
            <a:off x="8229600" y="-1627"/>
            <a:ext cx="3962400" cy="6858000"/>
          </a:xfrm>
          <a:prstGeom prst="rect">
            <a:avLst/>
          </a:prstGeom>
          <a:solidFill>
            <a:srgbClr val="232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Freeform 1018">
            <a:extLst>
              <a:ext uri="{FF2B5EF4-FFF2-40B4-BE49-F238E27FC236}">
                <a16:creationId xmlns:a16="http://schemas.microsoft.com/office/drawing/2014/main" id="{8F1B6492-5F2E-C7D2-A657-F1F08925B32B}"/>
              </a:ext>
            </a:extLst>
          </p:cNvPr>
          <p:cNvSpPr>
            <a:spLocks noEditPoints="1"/>
          </p:cNvSpPr>
          <p:nvPr/>
        </p:nvSpPr>
        <p:spPr bwMode="auto">
          <a:xfrm>
            <a:off x="10946603" y="566085"/>
            <a:ext cx="152779" cy="158392"/>
          </a:xfrm>
          <a:custGeom>
            <a:avLst/>
            <a:gdLst>
              <a:gd name="T0" fmla="*/ 1096 w 3186"/>
              <a:gd name="T1" fmla="*/ 376 h 3299"/>
              <a:gd name="T2" fmla="*/ 815 w 3186"/>
              <a:gd name="T3" fmla="*/ 495 h 3299"/>
              <a:gd name="T4" fmla="*/ 586 w 3186"/>
              <a:gd name="T5" fmla="*/ 692 h 3299"/>
              <a:gd name="T6" fmla="*/ 426 w 3186"/>
              <a:gd name="T7" fmla="*/ 949 h 3299"/>
              <a:gd name="T8" fmla="*/ 352 w 3186"/>
              <a:gd name="T9" fmla="*/ 1251 h 3299"/>
              <a:gd name="T10" fmla="*/ 376 w 3186"/>
              <a:gd name="T11" fmla="*/ 1568 h 3299"/>
              <a:gd name="T12" fmla="*/ 496 w 3186"/>
              <a:gd name="T13" fmla="*/ 1849 h 3299"/>
              <a:gd name="T14" fmla="*/ 692 w 3186"/>
              <a:gd name="T15" fmla="*/ 2079 h 3299"/>
              <a:gd name="T16" fmla="*/ 950 w 3186"/>
              <a:gd name="T17" fmla="*/ 2239 h 3299"/>
              <a:gd name="T18" fmla="*/ 1252 w 3186"/>
              <a:gd name="T19" fmla="*/ 2313 h 3299"/>
              <a:gd name="T20" fmla="*/ 1569 w 3186"/>
              <a:gd name="T21" fmla="*/ 2288 h 3299"/>
              <a:gd name="T22" fmla="*/ 1851 w 3186"/>
              <a:gd name="T23" fmla="*/ 2169 h 3299"/>
              <a:gd name="T24" fmla="*/ 2080 w 3186"/>
              <a:gd name="T25" fmla="*/ 1972 h 3299"/>
              <a:gd name="T26" fmla="*/ 2240 w 3186"/>
              <a:gd name="T27" fmla="*/ 1714 h 3299"/>
              <a:gd name="T28" fmla="*/ 2314 w 3186"/>
              <a:gd name="T29" fmla="*/ 1412 h 3299"/>
              <a:gd name="T30" fmla="*/ 2289 w 3186"/>
              <a:gd name="T31" fmla="*/ 1096 h 3299"/>
              <a:gd name="T32" fmla="*/ 2170 w 3186"/>
              <a:gd name="T33" fmla="*/ 813 h 3299"/>
              <a:gd name="T34" fmla="*/ 1973 w 3186"/>
              <a:gd name="T35" fmla="*/ 584 h 3299"/>
              <a:gd name="T36" fmla="*/ 1715 w 3186"/>
              <a:gd name="T37" fmla="*/ 425 h 3299"/>
              <a:gd name="T38" fmla="*/ 1413 w 3186"/>
              <a:gd name="T39" fmla="*/ 350 h 3299"/>
              <a:gd name="T40" fmla="*/ 1513 w 3186"/>
              <a:gd name="T41" fmla="*/ 12 h 3299"/>
              <a:gd name="T42" fmla="*/ 1851 w 3186"/>
              <a:gd name="T43" fmla="*/ 105 h 3299"/>
              <a:gd name="T44" fmla="*/ 2146 w 3186"/>
              <a:gd name="T45" fmla="*/ 278 h 3299"/>
              <a:gd name="T46" fmla="*/ 2388 w 3186"/>
              <a:gd name="T47" fmla="*/ 518 h 3299"/>
              <a:gd name="T48" fmla="*/ 2561 w 3186"/>
              <a:gd name="T49" fmla="*/ 813 h 3299"/>
              <a:gd name="T50" fmla="*/ 2653 w 3186"/>
              <a:gd name="T51" fmla="*/ 1151 h 3299"/>
              <a:gd name="T52" fmla="*/ 2655 w 3186"/>
              <a:gd name="T53" fmla="*/ 1502 h 3299"/>
              <a:gd name="T54" fmla="*/ 2570 w 3186"/>
              <a:gd name="T55" fmla="*/ 1827 h 3299"/>
              <a:gd name="T56" fmla="*/ 2405 w 3186"/>
              <a:gd name="T57" fmla="*/ 2122 h 3299"/>
              <a:gd name="T58" fmla="*/ 3173 w 3186"/>
              <a:gd name="T59" fmla="*/ 3056 h 3299"/>
              <a:gd name="T60" fmla="*/ 3180 w 3186"/>
              <a:gd name="T61" fmla="*/ 3172 h 3299"/>
              <a:gd name="T62" fmla="*/ 3113 w 3186"/>
              <a:gd name="T63" fmla="*/ 3267 h 3299"/>
              <a:gd name="T64" fmla="*/ 3013 w 3186"/>
              <a:gd name="T65" fmla="*/ 3299 h 3299"/>
              <a:gd name="T66" fmla="*/ 2909 w 3186"/>
              <a:gd name="T67" fmla="*/ 3264 h 3299"/>
              <a:gd name="T68" fmla="*/ 1957 w 3186"/>
              <a:gd name="T69" fmla="*/ 2508 h 3299"/>
              <a:gd name="T70" fmla="*/ 1655 w 3186"/>
              <a:gd name="T71" fmla="*/ 2625 h 3299"/>
              <a:gd name="T72" fmla="*/ 1333 w 3186"/>
              <a:gd name="T73" fmla="*/ 2664 h 3299"/>
              <a:gd name="T74" fmla="*/ 979 w 3186"/>
              <a:gd name="T75" fmla="*/ 2616 h 3299"/>
              <a:gd name="T76" fmla="*/ 661 w 3186"/>
              <a:gd name="T77" fmla="*/ 2481 h 3299"/>
              <a:gd name="T78" fmla="*/ 391 w 3186"/>
              <a:gd name="T79" fmla="*/ 2273 h 3299"/>
              <a:gd name="T80" fmla="*/ 183 w 3186"/>
              <a:gd name="T81" fmla="*/ 2003 h 3299"/>
              <a:gd name="T82" fmla="*/ 48 w 3186"/>
              <a:gd name="T83" fmla="*/ 1685 h 3299"/>
              <a:gd name="T84" fmla="*/ 0 w 3186"/>
              <a:gd name="T85" fmla="*/ 1332 h 3299"/>
              <a:gd name="T86" fmla="*/ 48 w 3186"/>
              <a:gd name="T87" fmla="*/ 978 h 3299"/>
              <a:gd name="T88" fmla="*/ 183 w 3186"/>
              <a:gd name="T89" fmla="*/ 660 h 3299"/>
              <a:gd name="T90" fmla="*/ 391 w 3186"/>
              <a:gd name="T91" fmla="*/ 391 h 3299"/>
              <a:gd name="T92" fmla="*/ 661 w 3186"/>
              <a:gd name="T93" fmla="*/ 182 h 3299"/>
              <a:gd name="T94" fmla="*/ 979 w 3186"/>
              <a:gd name="T95" fmla="*/ 47 h 3299"/>
              <a:gd name="T96" fmla="*/ 1333 w 3186"/>
              <a:gd name="T97" fmla="*/ 0 h 3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186" h="3299">
                <a:moveTo>
                  <a:pt x="1333" y="347"/>
                </a:moveTo>
                <a:lnTo>
                  <a:pt x="1252" y="350"/>
                </a:lnTo>
                <a:lnTo>
                  <a:pt x="1173" y="361"/>
                </a:lnTo>
                <a:lnTo>
                  <a:pt x="1096" y="376"/>
                </a:lnTo>
                <a:lnTo>
                  <a:pt x="1022" y="398"/>
                </a:lnTo>
                <a:lnTo>
                  <a:pt x="950" y="425"/>
                </a:lnTo>
                <a:lnTo>
                  <a:pt x="881" y="458"/>
                </a:lnTo>
                <a:lnTo>
                  <a:pt x="815" y="495"/>
                </a:lnTo>
                <a:lnTo>
                  <a:pt x="752" y="538"/>
                </a:lnTo>
                <a:lnTo>
                  <a:pt x="692" y="584"/>
                </a:lnTo>
                <a:lnTo>
                  <a:pt x="636" y="636"/>
                </a:lnTo>
                <a:lnTo>
                  <a:pt x="586" y="692"/>
                </a:lnTo>
                <a:lnTo>
                  <a:pt x="538" y="750"/>
                </a:lnTo>
                <a:lnTo>
                  <a:pt x="496" y="813"/>
                </a:lnTo>
                <a:lnTo>
                  <a:pt x="458" y="879"/>
                </a:lnTo>
                <a:lnTo>
                  <a:pt x="426" y="949"/>
                </a:lnTo>
                <a:lnTo>
                  <a:pt x="398" y="1021"/>
                </a:lnTo>
                <a:lnTo>
                  <a:pt x="376" y="1096"/>
                </a:lnTo>
                <a:lnTo>
                  <a:pt x="361" y="1172"/>
                </a:lnTo>
                <a:lnTo>
                  <a:pt x="352" y="1251"/>
                </a:lnTo>
                <a:lnTo>
                  <a:pt x="348" y="1332"/>
                </a:lnTo>
                <a:lnTo>
                  <a:pt x="352" y="1412"/>
                </a:lnTo>
                <a:lnTo>
                  <a:pt x="361" y="1492"/>
                </a:lnTo>
                <a:lnTo>
                  <a:pt x="376" y="1568"/>
                </a:lnTo>
                <a:lnTo>
                  <a:pt x="398" y="1642"/>
                </a:lnTo>
                <a:lnTo>
                  <a:pt x="426" y="1714"/>
                </a:lnTo>
                <a:lnTo>
                  <a:pt x="458" y="1783"/>
                </a:lnTo>
                <a:lnTo>
                  <a:pt x="496" y="1849"/>
                </a:lnTo>
                <a:lnTo>
                  <a:pt x="538" y="1912"/>
                </a:lnTo>
                <a:lnTo>
                  <a:pt x="586" y="1972"/>
                </a:lnTo>
                <a:lnTo>
                  <a:pt x="636" y="2028"/>
                </a:lnTo>
                <a:lnTo>
                  <a:pt x="692" y="2079"/>
                </a:lnTo>
                <a:lnTo>
                  <a:pt x="752" y="2126"/>
                </a:lnTo>
                <a:lnTo>
                  <a:pt x="815" y="2169"/>
                </a:lnTo>
                <a:lnTo>
                  <a:pt x="881" y="2206"/>
                </a:lnTo>
                <a:lnTo>
                  <a:pt x="950" y="2239"/>
                </a:lnTo>
                <a:lnTo>
                  <a:pt x="1022" y="2266"/>
                </a:lnTo>
                <a:lnTo>
                  <a:pt x="1096" y="2288"/>
                </a:lnTo>
                <a:lnTo>
                  <a:pt x="1173" y="2303"/>
                </a:lnTo>
                <a:lnTo>
                  <a:pt x="1252" y="2313"/>
                </a:lnTo>
                <a:lnTo>
                  <a:pt x="1333" y="2316"/>
                </a:lnTo>
                <a:lnTo>
                  <a:pt x="1413" y="2313"/>
                </a:lnTo>
                <a:lnTo>
                  <a:pt x="1492" y="2303"/>
                </a:lnTo>
                <a:lnTo>
                  <a:pt x="1569" y="2288"/>
                </a:lnTo>
                <a:lnTo>
                  <a:pt x="1644" y="2266"/>
                </a:lnTo>
                <a:lnTo>
                  <a:pt x="1715" y="2239"/>
                </a:lnTo>
                <a:lnTo>
                  <a:pt x="1785" y="2206"/>
                </a:lnTo>
                <a:lnTo>
                  <a:pt x="1851" y="2169"/>
                </a:lnTo>
                <a:lnTo>
                  <a:pt x="1914" y="2126"/>
                </a:lnTo>
                <a:lnTo>
                  <a:pt x="1973" y="2079"/>
                </a:lnTo>
                <a:lnTo>
                  <a:pt x="2029" y="2028"/>
                </a:lnTo>
                <a:lnTo>
                  <a:pt x="2080" y="1972"/>
                </a:lnTo>
                <a:lnTo>
                  <a:pt x="2128" y="1912"/>
                </a:lnTo>
                <a:lnTo>
                  <a:pt x="2170" y="1849"/>
                </a:lnTo>
                <a:lnTo>
                  <a:pt x="2207" y="1783"/>
                </a:lnTo>
                <a:lnTo>
                  <a:pt x="2240" y="1714"/>
                </a:lnTo>
                <a:lnTo>
                  <a:pt x="2267" y="1642"/>
                </a:lnTo>
                <a:lnTo>
                  <a:pt x="2289" y="1568"/>
                </a:lnTo>
                <a:lnTo>
                  <a:pt x="2305" y="1492"/>
                </a:lnTo>
                <a:lnTo>
                  <a:pt x="2314" y="1412"/>
                </a:lnTo>
                <a:lnTo>
                  <a:pt x="2318" y="1332"/>
                </a:lnTo>
                <a:lnTo>
                  <a:pt x="2314" y="1251"/>
                </a:lnTo>
                <a:lnTo>
                  <a:pt x="2305" y="1172"/>
                </a:lnTo>
                <a:lnTo>
                  <a:pt x="2289" y="1096"/>
                </a:lnTo>
                <a:lnTo>
                  <a:pt x="2267" y="1021"/>
                </a:lnTo>
                <a:lnTo>
                  <a:pt x="2240" y="949"/>
                </a:lnTo>
                <a:lnTo>
                  <a:pt x="2207" y="879"/>
                </a:lnTo>
                <a:lnTo>
                  <a:pt x="2170" y="813"/>
                </a:lnTo>
                <a:lnTo>
                  <a:pt x="2128" y="750"/>
                </a:lnTo>
                <a:lnTo>
                  <a:pt x="2080" y="692"/>
                </a:lnTo>
                <a:lnTo>
                  <a:pt x="2029" y="636"/>
                </a:lnTo>
                <a:lnTo>
                  <a:pt x="1973" y="584"/>
                </a:lnTo>
                <a:lnTo>
                  <a:pt x="1914" y="538"/>
                </a:lnTo>
                <a:lnTo>
                  <a:pt x="1851" y="495"/>
                </a:lnTo>
                <a:lnTo>
                  <a:pt x="1785" y="458"/>
                </a:lnTo>
                <a:lnTo>
                  <a:pt x="1715" y="425"/>
                </a:lnTo>
                <a:lnTo>
                  <a:pt x="1644" y="398"/>
                </a:lnTo>
                <a:lnTo>
                  <a:pt x="1569" y="376"/>
                </a:lnTo>
                <a:lnTo>
                  <a:pt x="1492" y="361"/>
                </a:lnTo>
                <a:lnTo>
                  <a:pt x="1413" y="350"/>
                </a:lnTo>
                <a:lnTo>
                  <a:pt x="1333" y="347"/>
                </a:lnTo>
                <a:close/>
                <a:moveTo>
                  <a:pt x="1333" y="0"/>
                </a:moveTo>
                <a:lnTo>
                  <a:pt x="1423" y="3"/>
                </a:lnTo>
                <a:lnTo>
                  <a:pt x="1513" y="12"/>
                </a:lnTo>
                <a:lnTo>
                  <a:pt x="1601" y="27"/>
                </a:lnTo>
                <a:lnTo>
                  <a:pt x="1686" y="47"/>
                </a:lnTo>
                <a:lnTo>
                  <a:pt x="1770" y="73"/>
                </a:lnTo>
                <a:lnTo>
                  <a:pt x="1851" y="105"/>
                </a:lnTo>
                <a:lnTo>
                  <a:pt x="1930" y="141"/>
                </a:lnTo>
                <a:lnTo>
                  <a:pt x="2005" y="182"/>
                </a:lnTo>
                <a:lnTo>
                  <a:pt x="2077" y="228"/>
                </a:lnTo>
                <a:lnTo>
                  <a:pt x="2146" y="278"/>
                </a:lnTo>
                <a:lnTo>
                  <a:pt x="2212" y="332"/>
                </a:lnTo>
                <a:lnTo>
                  <a:pt x="2274" y="391"/>
                </a:lnTo>
                <a:lnTo>
                  <a:pt x="2333" y="452"/>
                </a:lnTo>
                <a:lnTo>
                  <a:pt x="2388" y="518"/>
                </a:lnTo>
                <a:lnTo>
                  <a:pt x="2437" y="588"/>
                </a:lnTo>
                <a:lnTo>
                  <a:pt x="2484" y="660"/>
                </a:lnTo>
                <a:lnTo>
                  <a:pt x="2524" y="736"/>
                </a:lnTo>
                <a:lnTo>
                  <a:pt x="2561" y="813"/>
                </a:lnTo>
                <a:lnTo>
                  <a:pt x="2592" y="895"/>
                </a:lnTo>
                <a:lnTo>
                  <a:pt x="2618" y="978"/>
                </a:lnTo>
                <a:lnTo>
                  <a:pt x="2638" y="1064"/>
                </a:lnTo>
                <a:lnTo>
                  <a:pt x="2653" y="1151"/>
                </a:lnTo>
                <a:lnTo>
                  <a:pt x="2662" y="1241"/>
                </a:lnTo>
                <a:lnTo>
                  <a:pt x="2665" y="1332"/>
                </a:lnTo>
                <a:lnTo>
                  <a:pt x="2663" y="1417"/>
                </a:lnTo>
                <a:lnTo>
                  <a:pt x="2655" y="1502"/>
                </a:lnTo>
                <a:lnTo>
                  <a:pt x="2641" y="1585"/>
                </a:lnTo>
                <a:lnTo>
                  <a:pt x="2623" y="1667"/>
                </a:lnTo>
                <a:lnTo>
                  <a:pt x="2598" y="1748"/>
                </a:lnTo>
                <a:lnTo>
                  <a:pt x="2570" y="1827"/>
                </a:lnTo>
                <a:lnTo>
                  <a:pt x="2536" y="1904"/>
                </a:lnTo>
                <a:lnTo>
                  <a:pt x="2497" y="1979"/>
                </a:lnTo>
                <a:lnTo>
                  <a:pt x="2454" y="2051"/>
                </a:lnTo>
                <a:lnTo>
                  <a:pt x="2405" y="2122"/>
                </a:lnTo>
                <a:lnTo>
                  <a:pt x="2353" y="2189"/>
                </a:lnTo>
                <a:lnTo>
                  <a:pt x="3137" y="3004"/>
                </a:lnTo>
                <a:lnTo>
                  <a:pt x="3158" y="3029"/>
                </a:lnTo>
                <a:lnTo>
                  <a:pt x="3173" y="3056"/>
                </a:lnTo>
                <a:lnTo>
                  <a:pt x="3182" y="3084"/>
                </a:lnTo>
                <a:lnTo>
                  <a:pt x="3186" y="3113"/>
                </a:lnTo>
                <a:lnTo>
                  <a:pt x="3186" y="3143"/>
                </a:lnTo>
                <a:lnTo>
                  <a:pt x="3180" y="3172"/>
                </a:lnTo>
                <a:lnTo>
                  <a:pt x="3169" y="3200"/>
                </a:lnTo>
                <a:lnTo>
                  <a:pt x="3154" y="3227"/>
                </a:lnTo>
                <a:lnTo>
                  <a:pt x="3133" y="3250"/>
                </a:lnTo>
                <a:lnTo>
                  <a:pt x="3113" y="3267"/>
                </a:lnTo>
                <a:lnTo>
                  <a:pt x="3090" y="3280"/>
                </a:lnTo>
                <a:lnTo>
                  <a:pt x="3065" y="3291"/>
                </a:lnTo>
                <a:lnTo>
                  <a:pt x="3040" y="3297"/>
                </a:lnTo>
                <a:lnTo>
                  <a:pt x="3013" y="3299"/>
                </a:lnTo>
                <a:lnTo>
                  <a:pt x="2985" y="3297"/>
                </a:lnTo>
                <a:lnTo>
                  <a:pt x="2958" y="3290"/>
                </a:lnTo>
                <a:lnTo>
                  <a:pt x="2932" y="3279"/>
                </a:lnTo>
                <a:lnTo>
                  <a:pt x="2909" y="3264"/>
                </a:lnTo>
                <a:lnTo>
                  <a:pt x="2888" y="3245"/>
                </a:lnTo>
                <a:lnTo>
                  <a:pt x="2096" y="2423"/>
                </a:lnTo>
                <a:lnTo>
                  <a:pt x="2028" y="2468"/>
                </a:lnTo>
                <a:lnTo>
                  <a:pt x="1957" y="2508"/>
                </a:lnTo>
                <a:lnTo>
                  <a:pt x="1884" y="2544"/>
                </a:lnTo>
                <a:lnTo>
                  <a:pt x="1810" y="2576"/>
                </a:lnTo>
                <a:lnTo>
                  <a:pt x="1734" y="2602"/>
                </a:lnTo>
                <a:lnTo>
                  <a:pt x="1655" y="2625"/>
                </a:lnTo>
                <a:lnTo>
                  <a:pt x="1577" y="2641"/>
                </a:lnTo>
                <a:lnTo>
                  <a:pt x="1497" y="2653"/>
                </a:lnTo>
                <a:lnTo>
                  <a:pt x="1415" y="2661"/>
                </a:lnTo>
                <a:lnTo>
                  <a:pt x="1333" y="2664"/>
                </a:lnTo>
                <a:lnTo>
                  <a:pt x="1242" y="2661"/>
                </a:lnTo>
                <a:lnTo>
                  <a:pt x="1152" y="2651"/>
                </a:lnTo>
                <a:lnTo>
                  <a:pt x="1064" y="2637"/>
                </a:lnTo>
                <a:lnTo>
                  <a:pt x="979" y="2616"/>
                </a:lnTo>
                <a:lnTo>
                  <a:pt x="895" y="2590"/>
                </a:lnTo>
                <a:lnTo>
                  <a:pt x="815" y="2559"/>
                </a:lnTo>
                <a:lnTo>
                  <a:pt x="736" y="2523"/>
                </a:lnTo>
                <a:lnTo>
                  <a:pt x="661" y="2481"/>
                </a:lnTo>
                <a:lnTo>
                  <a:pt x="588" y="2436"/>
                </a:lnTo>
                <a:lnTo>
                  <a:pt x="519" y="2385"/>
                </a:lnTo>
                <a:lnTo>
                  <a:pt x="453" y="2332"/>
                </a:lnTo>
                <a:lnTo>
                  <a:pt x="391" y="2273"/>
                </a:lnTo>
                <a:lnTo>
                  <a:pt x="333" y="2211"/>
                </a:lnTo>
                <a:lnTo>
                  <a:pt x="278" y="2145"/>
                </a:lnTo>
                <a:lnTo>
                  <a:pt x="228" y="2076"/>
                </a:lnTo>
                <a:lnTo>
                  <a:pt x="183" y="2003"/>
                </a:lnTo>
                <a:lnTo>
                  <a:pt x="141" y="1928"/>
                </a:lnTo>
                <a:lnTo>
                  <a:pt x="105" y="1849"/>
                </a:lnTo>
                <a:lnTo>
                  <a:pt x="74" y="1769"/>
                </a:lnTo>
                <a:lnTo>
                  <a:pt x="48" y="1685"/>
                </a:lnTo>
                <a:lnTo>
                  <a:pt x="28" y="1600"/>
                </a:lnTo>
                <a:lnTo>
                  <a:pt x="12" y="1512"/>
                </a:lnTo>
                <a:lnTo>
                  <a:pt x="3" y="1423"/>
                </a:lnTo>
                <a:lnTo>
                  <a:pt x="0" y="1332"/>
                </a:lnTo>
                <a:lnTo>
                  <a:pt x="3" y="1241"/>
                </a:lnTo>
                <a:lnTo>
                  <a:pt x="12" y="1151"/>
                </a:lnTo>
                <a:lnTo>
                  <a:pt x="28" y="1064"/>
                </a:lnTo>
                <a:lnTo>
                  <a:pt x="48" y="978"/>
                </a:lnTo>
                <a:lnTo>
                  <a:pt x="74" y="895"/>
                </a:lnTo>
                <a:lnTo>
                  <a:pt x="105" y="813"/>
                </a:lnTo>
                <a:lnTo>
                  <a:pt x="141" y="736"/>
                </a:lnTo>
                <a:lnTo>
                  <a:pt x="183" y="660"/>
                </a:lnTo>
                <a:lnTo>
                  <a:pt x="228" y="588"/>
                </a:lnTo>
                <a:lnTo>
                  <a:pt x="278" y="518"/>
                </a:lnTo>
                <a:lnTo>
                  <a:pt x="333" y="452"/>
                </a:lnTo>
                <a:lnTo>
                  <a:pt x="391" y="391"/>
                </a:lnTo>
                <a:lnTo>
                  <a:pt x="453" y="332"/>
                </a:lnTo>
                <a:lnTo>
                  <a:pt x="519" y="278"/>
                </a:lnTo>
                <a:lnTo>
                  <a:pt x="588" y="228"/>
                </a:lnTo>
                <a:lnTo>
                  <a:pt x="661" y="182"/>
                </a:lnTo>
                <a:lnTo>
                  <a:pt x="736" y="141"/>
                </a:lnTo>
                <a:lnTo>
                  <a:pt x="815" y="105"/>
                </a:lnTo>
                <a:lnTo>
                  <a:pt x="895" y="73"/>
                </a:lnTo>
                <a:lnTo>
                  <a:pt x="979" y="47"/>
                </a:lnTo>
                <a:lnTo>
                  <a:pt x="1064" y="27"/>
                </a:lnTo>
                <a:lnTo>
                  <a:pt x="1152" y="12"/>
                </a:lnTo>
                <a:lnTo>
                  <a:pt x="1242" y="3"/>
                </a:lnTo>
                <a:lnTo>
                  <a:pt x="1333" y="0"/>
                </a:lnTo>
                <a:close/>
              </a:path>
            </a:pathLst>
          </a:custGeom>
          <a:solidFill>
            <a:schemeClr val="tx1"/>
          </a:solidFill>
          <a:ln w="9424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2" name="Freeform 147">
            <a:extLst>
              <a:ext uri="{FF2B5EF4-FFF2-40B4-BE49-F238E27FC236}">
                <a16:creationId xmlns:a16="http://schemas.microsoft.com/office/drawing/2014/main" id="{B45A47D8-F23F-18CE-7595-0E2343562E95}"/>
              </a:ext>
            </a:extLst>
          </p:cNvPr>
          <p:cNvSpPr>
            <a:spLocks/>
          </p:cNvSpPr>
          <p:nvPr/>
        </p:nvSpPr>
        <p:spPr bwMode="auto">
          <a:xfrm>
            <a:off x="11510174" y="725208"/>
            <a:ext cx="54164" cy="20271"/>
          </a:xfrm>
          <a:custGeom>
            <a:avLst/>
            <a:gdLst>
              <a:gd name="T0" fmla="*/ 0 w 1026"/>
              <a:gd name="T1" fmla="*/ 0 h 385"/>
              <a:gd name="T2" fmla="*/ 1026 w 1026"/>
              <a:gd name="T3" fmla="*/ 0 h 385"/>
              <a:gd name="T4" fmla="*/ 1008 w 1026"/>
              <a:gd name="T5" fmla="*/ 54 h 385"/>
              <a:gd name="T6" fmla="*/ 983 w 1026"/>
              <a:gd name="T7" fmla="*/ 106 h 385"/>
              <a:gd name="T8" fmla="*/ 954 w 1026"/>
              <a:gd name="T9" fmla="*/ 154 h 385"/>
              <a:gd name="T10" fmla="*/ 920 w 1026"/>
              <a:gd name="T11" fmla="*/ 199 h 385"/>
              <a:gd name="T12" fmla="*/ 881 w 1026"/>
              <a:gd name="T13" fmla="*/ 239 h 385"/>
              <a:gd name="T14" fmla="*/ 837 w 1026"/>
              <a:gd name="T15" fmla="*/ 276 h 385"/>
              <a:gd name="T16" fmla="*/ 790 w 1026"/>
              <a:gd name="T17" fmla="*/ 308 h 385"/>
              <a:gd name="T18" fmla="*/ 741 w 1026"/>
              <a:gd name="T19" fmla="*/ 335 h 385"/>
              <a:gd name="T20" fmla="*/ 687 w 1026"/>
              <a:gd name="T21" fmla="*/ 357 h 385"/>
              <a:gd name="T22" fmla="*/ 633 w 1026"/>
              <a:gd name="T23" fmla="*/ 371 h 385"/>
              <a:gd name="T24" fmla="*/ 574 w 1026"/>
              <a:gd name="T25" fmla="*/ 382 h 385"/>
              <a:gd name="T26" fmla="*/ 514 w 1026"/>
              <a:gd name="T27" fmla="*/ 385 h 385"/>
              <a:gd name="T28" fmla="*/ 453 w 1026"/>
              <a:gd name="T29" fmla="*/ 382 h 385"/>
              <a:gd name="T30" fmla="*/ 396 w 1026"/>
              <a:gd name="T31" fmla="*/ 371 h 385"/>
              <a:gd name="T32" fmla="*/ 340 w 1026"/>
              <a:gd name="T33" fmla="*/ 357 h 385"/>
              <a:gd name="T34" fmla="*/ 286 w 1026"/>
              <a:gd name="T35" fmla="*/ 335 h 385"/>
              <a:gd name="T36" fmla="*/ 236 w 1026"/>
              <a:gd name="T37" fmla="*/ 308 h 385"/>
              <a:gd name="T38" fmla="*/ 190 w 1026"/>
              <a:gd name="T39" fmla="*/ 276 h 385"/>
              <a:gd name="T40" fmla="*/ 146 w 1026"/>
              <a:gd name="T41" fmla="*/ 239 h 385"/>
              <a:gd name="T42" fmla="*/ 107 w 1026"/>
              <a:gd name="T43" fmla="*/ 199 h 385"/>
              <a:gd name="T44" fmla="*/ 73 w 1026"/>
              <a:gd name="T45" fmla="*/ 154 h 385"/>
              <a:gd name="T46" fmla="*/ 43 w 1026"/>
              <a:gd name="T47" fmla="*/ 106 h 385"/>
              <a:gd name="T48" fmla="*/ 19 w 1026"/>
              <a:gd name="T49" fmla="*/ 54 h 385"/>
              <a:gd name="T50" fmla="*/ 0 w 1026"/>
              <a:gd name="T51" fmla="*/ 0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26" h="385">
                <a:moveTo>
                  <a:pt x="0" y="0"/>
                </a:moveTo>
                <a:lnTo>
                  <a:pt x="1026" y="0"/>
                </a:lnTo>
                <a:lnTo>
                  <a:pt x="1008" y="54"/>
                </a:lnTo>
                <a:lnTo>
                  <a:pt x="983" y="106"/>
                </a:lnTo>
                <a:lnTo>
                  <a:pt x="954" y="154"/>
                </a:lnTo>
                <a:lnTo>
                  <a:pt x="920" y="199"/>
                </a:lnTo>
                <a:lnTo>
                  <a:pt x="881" y="239"/>
                </a:lnTo>
                <a:lnTo>
                  <a:pt x="837" y="276"/>
                </a:lnTo>
                <a:lnTo>
                  <a:pt x="790" y="308"/>
                </a:lnTo>
                <a:lnTo>
                  <a:pt x="741" y="335"/>
                </a:lnTo>
                <a:lnTo>
                  <a:pt x="687" y="357"/>
                </a:lnTo>
                <a:lnTo>
                  <a:pt x="633" y="371"/>
                </a:lnTo>
                <a:lnTo>
                  <a:pt x="574" y="382"/>
                </a:lnTo>
                <a:lnTo>
                  <a:pt x="514" y="385"/>
                </a:lnTo>
                <a:lnTo>
                  <a:pt x="453" y="382"/>
                </a:lnTo>
                <a:lnTo>
                  <a:pt x="396" y="371"/>
                </a:lnTo>
                <a:lnTo>
                  <a:pt x="340" y="357"/>
                </a:lnTo>
                <a:lnTo>
                  <a:pt x="286" y="335"/>
                </a:lnTo>
                <a:lnTo>
                  <a:pt x="236" y="308"/>
                </a:lnTo>
                <a:lnTo>
                  <a:pt x="190" y="276"/>
                </a:lnTo>
                <a:lnTo>
                  <a:pt x="146" y="239"/>
                </a:lnTo>
                <a:lnTo>
                  <a:pt x="107" y="199"/>
                </a:lnTo>
                <a:lnTo>
                  <a:pt x="73" y="154"/>
                </a:lnTo>
                <a:lnTo>
                  <a:pt x="43" y="106"/>
                </a:lnTo>
                <a:lnTo>
                  <a:pt x="19" y="5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35" name="Picture Placeholder 34" descr="A person standing next to another person&#10;&#10;Description automatically generated">
            <a:extLst>
              <a:ext uri="{FF2B5EF4-FFF2-40B4-BE49-F238E27FC236}">
                <a16:creationId xmlns:a16="http://schemas.microsoft.com/office/drawing/2014/main" id="{3649DEFC-B45F-A829-ADE9-27E84E79D24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8" r="6058"/>
          <a:stretch>
            <a:fillRect/>
          </a:stretch>
        </p:blipFill>
        <p:spPr>
          <a:xfrm>
            <a:off x="8229599" y="-1627"/>
            <a:ext cx="4018263" cy="6859627"/>
          </a:xfrm>
          <a:custGeom>
            <a:avLst/>
            <a:gdLst>
              <a:gd name="connsiteX0" fmla="*/ 0 w 3470258"/>
              <a:gd name="connsiteY0" fmla="*/ 0 h 5924121"/>
              <a:gd name="connsiteX1" fmla="*/ 3470258 w 3470258"/>
              <a:gd name="connsiteY1" fmla="*/ 0 h 5924121"/>
              <a:gd name="connsiteX2" fmla="*/ 3470258 w 3470258"/>
              <a:gd name="connsiteY2" fmla="*/ 5924121 h 5924121"/>
              <a:gd name="connsiteX3" fmla="*/ 0 w 3470258"/>
              <a:gd name="connsiteY3" fmla="*/ 5924121 h 5924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0258" h="5924121">
                <a:moveTo>
                  <a:pt x="0" y="0"/>
                </a:moveTo>
                <a:lnTo>
                  <a:pt x="3470258" y="0"/>
                </a:lnTo>
                <a:lnTo>
                  <a:pt x="3470258" y="5924121"/>
                </a:lnTo>
                <a:lnTo>
                  <a:pt x="0" y="5924121"/>
                </a:lnTo>
                <a:close/>
              </a:path>
            </a:pathLst>
          </a:cu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28C087CD-C3B0-DBFB-4051-80C2C0A59766}"/>
              </a:ext>
            </a:extLst>
          </p:cNvPr>
          <p:cNvGrpSpPr/>
          <p:nvPr/>
        </p:nvGrpSpPr>
        <p:grpSpPr>
          <a:xfrm>
            <a:off x="1037961" y="1897423"/>
            <a:ext cx="6821250" cy="3063154"/>
            <a:chOff x="1315753" y="1741074"/>
            <a:chExt cx="6821250" cy="306315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37948AF-40D0-0149-061A-9BB554012819}"/>
                </a:ext>
              </a:extLst>
            </p:cNvPr>
            <p:cNvSpPr txBox="1"/>
            <p:nvPr/>
          </p:nvSpPr>
          <p:spPr>
            <a:xfrm>
              <a:off x="1315753" y="1741074"/>
              <a:ext cx="6821250" cy="21544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5400" dirty="0">
                  <a:solidFill>
                    <a:srgbClr val="232B48"/>
                  </a:solidFill>
                  <a:latin typeface="+mj-lt"/>
                </a:rPr>
                <a:t>BEYOND LEETCODE: </a:t>
              </a:r>
              <a:r>
                <a:rPr lang="en-US" sz="4000" dirty="0">
                  <a:solidFill>
                    <a:schemeClr val="bg1"/>
                  </a:solidFill>
                  <a:latin typeface="+mj-lt"/>
                </a:rPr>
                <a:t>REDESIGNING TECH INTERVIEWS FOR THE AI-ASSISTED ERA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FEBB89D-54C1-61D5-F333-C18FFF774D28}"/>
                </a:ext>
              </a:extLst>
            </p:cNvPr>
            <p:cNvGrpSpPr/>
            <p:nvPr/>
          </p:nvGrpSpPr>
          <p:grpSpPr>
            <a:xfrm>
              <a:off x="4119913" y="4186891"/>
              <a:ext cx="2567765" cy="617337"/>
              <a:chOff x="9113519" y="3829673"/>
              <a:chExt cx="2567765" cy="617337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C646A0E-5C89-AFF3-5DDB-15B6975CC2D9}"/>
                  </a:ext>
                </a:extLst>
              </p:cNvPr>
              <p:cNvSpPr/>
              <p:nvPr/>
            </p:nvSpPr>
            <p:spPr>
              <a:xfrm>
                <a:off x="9171763" y="3893343"/>
                <a:ext cx="2509521" cy="553667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450D36E-8E1B-B0DD-DAB1-5CFD5D282C74}"/>
                  </a:ext>
                </a:extLst>
              </p:cNvPr>
              <p:cNvSpPr/>
              <p:nvPr/>
            </p:nvSpPr>
            <p:spPr>
              <a:xfrm>
                <a:off x="9113519" y="3829673"/>
                <a:ext cx="2509521" cy="55366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FCD71B-25B6-F02F-9001-CA604D0B3AE6}"/>
                  </a:ext>
                </a:extLst>
              </p:cNvPr>
              <p:cNvSpPr txBox="1"/>
              <p:nvPr/>
            </p:nvSpPr>
            <p:spPr>
              <a:xfrm>
                <a:off x="9260763" y="3906451"/>
                <a:ext cx="221503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SKILL FOUNDRY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1822915-6F93-90B8-C4A6-80827FE1798E}"/>
                </a:ext>
              </a:extLst>
            </p:cNvPr>
            <p:cNvGrpSpPr/>
            <p:nvPr/>
          </p:nvGrpSpPr>
          <p:grpSpPr>
            <a:xfrm>
              <a:off x="1397033" y="4186891"/>
              <a:ext cx="2567765" cy="617337"/>
              <a:chOff x="6390639" y="3829673"/>
              <a:chExt cx="2567765" cy="617337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8DA898A-FC94-439D-3F81-9ACEFC455F42}"/>
                  </a:ext>
                </a:extLst>
              </p:cNvPr>
              <p:cNvSpPr/>
              <p:nvPr/>
            </p:nvSpPr>
            <p:spPr>
              <a:xfrm>
                <a:off x="6448883" y="3893343"/>
                <a:ext cx="2509521" cy="553667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DEC2F23-CB4D-F630-74CE-9AFE840AFB0A}"/>
                  </a:ext>
                </a:extLst>
              </p:cNvPr>
              <p:cNvSpPr/>
              <p:nvPr/>
            </p:nvSpPr>
            <p:spPr>
              <a:xfrm>
                <a:off x="6390639" y="3829673"/>
                <a:ext cx="2509521" cy="55366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0CDD2E0-CA26-18A7-B6B6-0965AFCD1E67}"/>
                  </a:ext>
                </a:extLst>
              </p:cNvPr>
              <p:cNvSpPr txBox="1"/>
              <p:nvPr/>
            </p:nvSpPr>
            <p:spPr>
              <a:xfrm>
                <a:off x="6537883" y="3906451"/>
                <a:ext cx="221503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ERIC WISE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0157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9239F295-6D18-6305-31F2-FBEA2577948E}"/>
              </a:ext>
            </a:extLst>
          </p:cNvPr>
          <p:cNvSpPr txBox="1"/>
          <p:nvPr/>
        </p:nvSpPr>
        <p:spPr>
          <a:xfrm>
            <a:off x="901859" y="469854"/>
            <a:ext cx="1069597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accent2"/>
                </a:solidFill>
                <a:latin typeface="+mj-lt"/>
              </a:rPr>
              <a:t>LEVEL 20 TECHNICAL </a:t>
            </a:r>
            <a:r>
              <a:rPr lang="en-US" sz="4400" dirty="0">
                <a:solidFill>
                  <a:schemeClr val="accent1"/>
                </a:solidFill>
                <a:latin typeface="+mj-lt"/>
              </a:rPr>
              <a:t>EDUCATION ARCHITECT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C09AC9-5D52-0A77-4227-CD56D84A33DC}"/>
              </a:ext>
            </a:extLst>
          </p:cNvPr>
          <p:cNvSpPr txBox="1"/>
          <p:nvPr/>
        </p:nvSpPr>
        <p:spPr>
          <a:xfrm>
            <a:off x="901859" y="1327735"/>
            <a:ext cx="106959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232B48"/>
                </a:solidFill>
                <a:latin typeface="+mj-lt"/>
              </a:rPr>
              <a:t>Alignment: Chaotic Good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1956A35-10DD-06C8-F6EF-FABB0E6AF074}"/>
              </a:ext>
            </a:extLst>
          </p:cNvPr>
          <p:cNvSpPr/>
          <p:nvPr/>
        </p:nvSpPr>
        <p:spPr>
          <a:xfrm>
            <a:off x="901859" y="2131520"/>
            <a:ext cx="2547397" cy="3701122"/>
          </a:xfrm>
          <a:prstGeom prst="roundRect">
            <a:avLst>
              <a:gd name="adj" fmla="val 7699"/>
            </a:avLst>
          </a:prstGeom>
          <a:solidFill>
            <a:schemeClr val="bg1"/>
          </a:solidFill>
          <a:ln>
            <a:noFill/>
          </a:ln>
          <a:effectLst>
            <a:outerShdw blurRad="2540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3CC0DAC-FC6A-1371-EC66-DF8EB2A5210B}"/>
              </a:ext>
            </a:extLst>
          </p:cNvPr>
          <p:cNvSpPr/>
          <p:nvPr/>
        </p:nvSpPr>
        <p:spPr>
          <a:xfrm>
            <a:off x="1675451" y="5391755"/>
            <a:ext cx="1000212" cy="1000212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F5F1DF8-666A-B161-9B98-044E8B5696AB}"/>
              </a:ext>
            </a:extLst>
          </p:cNvPr>
          <p:cNvSpPr/>
          <p:nvPr/>
        </p:nvSpPr>
        <p:spPr>
          <a:xfrm>
            <a:off x="1760552" y="5476856"/>
            <a:ext cx="830010" cy="830010"/>
          </a:xfrm>
          <a:prstGeom prst="ellipse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78846A1-6845-41D6-6DD8-B82120E6C53A}"/>
              </a:ext>
            </a:extLst>
          </p:cNvPr>
          <p:cNvSpPr/>
          <p:nvPr/>
        </p:nvSpPr>
        <p:spPr>
          <a:xfrm>
            <a:off x="3696756" y="2131520"/>
            <a:ext cx="2547397" cy="3701122"/>
          </a:xfrm>
          <a:prstGeom prst="roundRect">
            <a:avLst>
              <a:gd name="adj" fmla="val 7699"/>
            </a:avLst>
          </a:prstGeom>
          <a:solidFill>
            <a:schemeClr val="bg1"/>
          </a:solidFill>
          <a:ln>
            <a:noFill/>
          </a:ln>
          <a:effectLst>
            <a:outerShdw blurRad="2540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B86F613-4928-C8A3-B648-CBBBEB8DB4AC}"/>
              </a:ext>
            </a:extLst>
          </p:cNvPr>
          <p:cNvSpPr/>
          <p:nvPr/>
        </p:nvSpPr>
        <p:spPr>
          <a:xfrm>
            <a:off x="4470348" y="5391755"/>
            <a:ext cx="1000212" cy="1000212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9C5D840-2C62-14FB-57D6-0634FE736E5E}"/>
              </a:ext>
            </a:extLst>
          </p:cNvPr>
          <p:cNvSpPr/>
          <p:nvPr/>
        </p:nvSpPr>
        <p:spPr>
          <a:xfrm>
            <a:off x="4555449" y="5476856"/>
            <a:ext cx="830010" cy="830010"/>
          </a:xfrm>
          <a:prstGeom prst="ellipse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47B928D-7980-0B3B-612A-E322034BF219}"/>
              </a:ext>
            </a:extLst>
          </p:cNvPr>
          <p:cNvSpPr/>
          <p:nvPr/>
        </p:nvSpPr>
        <p:spPr>
          <a:xfrm>
            <a:off x="6491653" y="2131520"/>
            <a:ext cx="2547397" cy="3701122"/>
          </a:xfrm>
          <a:prstGeom prst="roundRect">
            <a:avLst>
              <a:gd name="adj" fmla="val 7699"/>
            </a:avLst>
          </a:prstGeom>
          <a:solidFill>
            <a:schemeClr val="bg1"/>
          </a:solidFill>
          <a:ln>
            <a:noFill/>
          </a:ln>
          <a:effectLst>
            <a:outerShdw blurRad="2540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E355C5D-2EB0-E72F-3BBF-671548AA5F39}"/>
              </a:ext>
            </a:extLst>
          </p:cNvPr>
          <p:cNvSpPr/>
          <p:nvPr/>
        </p:nvSpPr>
        <p:spPr>
          <a:xfrm>
            <a:off x="7265245" y="5391755"/>
            <a:ext cx="1000212" cy="1000212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DED187C-FEDC-25A6-0251-7581F306AC84}"/>
              </a:ext>
            </a:extLst>
          </p:cNvPr>
          <p:cNvSpPr/>
          <p:nvPr/>
        </p:nvSpPr>
        <p:spPr>
          <a:xfrm>
            <a:off x="7350346" y="5476856"/>
            <a:ext cx="830010" cy="830010"/>
          </a:xfrm>
          <a:prstGeom prst="ellipse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39E0FF4-6E8F-4133-C2BA-CBFF5C284195}"/>
              </a:ext>
            </a:extLst>
          </p:cNvPr>
          <p:cNvSpPr/>
          <p:nvPr/>
        </p:nvSpPr>
        <p:spPr>
          <a:xfrm>
            <a:off x="9286550" y="2131520"/>
            <a:ext cx="2547397" cy="3701122"/>
          </a:xfrm>
          <a:prstGeom prst="roundRect">
            <a:avLst>
              <a:gd name="adj" fmla="val 7699"/>
            </a:avLst>
          </a:prstGeom>
          <a:solidFill>
            <a:schemeClr val="bg1"/>
          </a:solidFill>
          <a:ln>
            <a:noFill/>
          </a:ln>
          <a:effectLst>
            <a:outerShdw blurRad="2540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2012E06-76AB-48C7-4091-04B3F4E020DA}"/>
              </a:ext>
            </a:extLst>
          </p:cNvPr>
          <p:cNvSpPr/>
          <p:nvPr/>
        </p:nvSpPr>
        <p:spPr>
          <a:xfrm>
            <a:off x="10060142" y="5391755"/>
            <a:ext cx="1000212" cy="1000212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41DDED9-9873-7EAA-CACC-79C8750F26E6}"/>
              </a:ext>
            </a:extLst>
          </p:cNvPr>
          <p:cNvSpPr/>
          <p:nvPr/>
        </p:nvSpPr>
        <p:spPr>
          <a:xfrm>
            <a:off x="10145243" y="5476856"/>
            <a:ext cx="830010" cy="830010"/>
          </a:xfrm>
          <a:prstGeom prst="ellipse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92A0B-3C21-3850-4C53-8606904AB8AC}"/>
              </a:ext>
            </a:extLst>
          </p:cNvPr>
          <p:cNvSpPr txBox="1"/>
          <p:nvPr/>
        </p:nvSpPr>
        <p:spPr>
          <a:xfrm>
            <a:off x="967741" y="2411228"/>
            <a:ext cx="248151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+mj-lt"/>
              </a:rPr>
              <a:t>CORE STATS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6A0265-D596-3BFA-7260-DE8D91A3DAB0}"/>
              </a:ext>
            </a:extLst>
          </p:cNvPr>
          <p:cNvSpPr txBox="1"/>
          <p:nvPr/>
        </p:nvSpPr>
        <p:spPr>
          <a:xfrm>
            <a:off x="967741" y="2926683"/>
            <a:ext cx="2405379" cy="19851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232B48"/>
              </a:buClr>
              <a:buFont typeface="Oswald Light" pitchFamily="2" charset="0"/>
              <a:buChar char="›"/>
            </a:pPr>
            <a:r>
              <a:rPr lang="en-US" sz="1400" dirty="0"/>
              <a:t>STR: 14 (Racking servers)</a:t>
            </a:r>
          </a:p>
          <a:p>
            <a:pPr marL="285750" indent="-285750">
              <a:spcBef>
                <a:spcPts val="600"/>
              </a:spcBef>
              <a:buClr>
                <a:srgbClr val="232B48"/>
              </a:buClr>
              <a:buFont typeface="Oswald Light" pitchFamily="2" charset="0"/>
              <a:buChar char="›"/>
            </a:pPr>
            <a:r>
              <a:rPr lang="en-US" sz="1400" dirty="0"/>
              <a:t>DEX: 16 (Types faster than Mavis Beacon)</a:t>
            </a:r>
          </a:p>
          <a:p>
            <a:pPr marL="285750" indent="-285750">
              <a:spcBef>
                <a:spcPts val="600"/>
              </a:spcBef>
              <a:buClr>
                <a:srgbClr val="232B48"/>
              </a:buClr>
              <a:buFont typeface="Oswald Light" pitchFamily="2" charset="0"/>
              <a:buChar char="›"/>
            </a:pPr>
            <a:r>
              <a:rPr lang="en-US" sz="1400" dirty="0"/>
              <a:t>CON: 8 (Type 2 Diabetic)</a:t>
            </a:r>
          </a:p>
          <a:p>
            <a:pPr marL="285750" indent="-285750">
              <a:spcBef>
                <a:spcPts val="600"/>
              </a:spcBef>
              <a:buClr>
                <a:srgbClr val="232B48"/>
              </a:buClr>
              <a:buFont typeface="Oswald Light" pitchFamily="2" charset="0"/>
              <a:buChar char="›"/>
            </a:pPr>
            <a:r>
              <a:rPr lang="en-US" sz="1400" dirty="0"/>
              <a:t>INT: 17 (Technomancy)</a:t>
            </a:r>
          </a:p>
          <a:p>
            <a:pPr marL="285750" indent="-285750">
              <a:spcBef>
                <a:spcPts val="600"/>
              </a:spcBef>
              <a:buClr>
                <a:srgbClr val="232B48"/>
              </a:buClr>
              <a:buFont typeface="Oswald Light" pitchFamily="2" charset="0"/>
              <a:buChar char="›"/>
            </a:pPr>
            <a:r>
              <a:rPr lang="en-US" sz="1400" dirty="0"/>
              <a:t>CHA: 16 (Inappropriate Jokes)</a:t>
            </a:r>
          </a:p>
          <a:p>
            <a:pPr marL="285750" indent="-285750">
              <a:spcBef>
                <a:spcPts val="600"/>
              </a:spcBef>
              <a:buClr>
                <a:srgbClr val="232B48"/>
              </a:buClr>
              <a:buFont typeface="Oswald Light" pitchFamily="2" charset="0"/>
              <a:buChar char="›"/>
            </a:pPr>
            <a:r>
              <a:rPr lang="en-US" sz="1400" dirty="0"/>
              <a:t>WIS: 18 (Explaining Sh...Stuff)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52C709-84D8-D43F-95D1-3D19BE5E0437}"/>
              </a:ext>
            </a:extLst>
          </p:cNvPr>
          <p:cNvSpPr txBox="1"/>
          <p:nvPr/>
        </p:nvSpPr>
        <p:spPr>
          <a:xfrm>
            <a:off x="3762637" y="2411228"/>
            <a:ext cx="248151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+mj-lt"/>
              </a:rPr>
              <a:t>PROFICIENCIES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D0B559-E46A-7905-0991-1C857FDB31A8}"/>
              </a:ext>
            </a:extLst>
          </p:cNvPr>
          <p:cNvSpPr txBox="1"/>
          <p:nvPr/>
        </p:nvSpPr>
        <p:spPr>
          <a:xfrm>
            <a:off x="3762637" y="2926683"/>
            <a:ext cx="2405379" cy="11849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232B48"/>
              </a:buClr>
              <a:buFont typeface="Oswald Light" pitchFamily="2" charset="0"/>
              <a:buChar char="›"/>
            </a:pPr>
            <a:r>
              <a:rPr lang="en-US" sz="1400" dirty="0"/>
              <a:t>Assessment design and delivery</a:t>
            </a:r>
          </a:p>
          <a:p>
            <a:pPr marL="285750" indent="-285750">
              <a:spcBef>
                <a:spcPts val="600"/>
              </a:spcBef>
              <a:buClr>
                <a:srgbClr val="232B48"/>
              </a:buClr>
              <a:buFont typeface="Oswald Light" pitchFamily="2" charset="0"/>
              <a:buChar char="›"/>
            </a:pPr>
            <a:r>
              <a:rPr lang="en-US" sz="1400" dirty="0"/>
              <a:t>Learning Program Development</a:t>
            </a:r>
          </a:p>
          <a:p>
            <a:pPr marL="285750" indent="-285750">
              <a:spcBef>
                <a:spcPts val="600"/>
              </a:spcBef>
              <a:buClr>
                <a:srgbClr val="232B48"/>
              </a:buClr>
              <a:buFont typeface="Oswald Light" pitchFamily="2" charset="0"/>
              <a:buChar char="›"/>
            </a:pPr>
            <a:r>
              <a:rPr lang="en-US" sz="1400" dirty="0"/>
              <a:t>Technical Curriculum Creation</a:t>
            </a:r>
          </a:p>
          <a:p>
            <a:pPr marL="285750" indent="-285750">
              <a:spcBef>
                <a:spcPts val="600"/>
              </a:spcBef>
              <a:buClr>
                <a:srgbClr val="232B48"/>
              </a:buClr>
              <a:buFont typeface="Oswald Light" pitchFamily="2" charset="0"/>
              <a:buChar char="›"/>
            </a:pPr>
            <a:r>
              <a:rPr lang="en-US" sz="1400" dirty="0"/>
              <a:t>Hiring Process Analysis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E52478C-5B47-EA53-BB04-9D619525E08E}"/>
              </a:ext>
            </a:extLst>
          </p:cNvPr>
          <p:cNvSpPr txBox="1"/>
          <p:nvPr/>
        </p:nvSpPr>
        <p:spPr>
          <a:xfrm>
            <a:off x="6553200" y="2411228"/>
            <a:ext cx="248151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+mj-lt"/>
              </a:rPr>
              <a:t>FEATS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F7029AF-CD46-3389-567F-0280E9C471F8}"/>
              </a:ext>
            </a:extLst>
          </p:cNvPr>
          <p:cNvSpPr txBox="1"/>
          <p:nvPr/>
        </p:nvSpPr>
        <p:spPr>
          <a:xfrm>
            <a:off x="6553200" y="2926683"/>
            <a:ext cx="2405379" cy="10310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232B48"/>
              </a:buClr>
              <a:buFont typeface="Oswald Light" pitchFamily="2" charset="0"/>
              <a:buChar char="›"/>
            </a:pPr>
            <a:r>
              <a:rPr lang="en-US" sz="1400" dirty="0"/>
              <a:t>Master of Scale (+2 to training program efficiency)</a:t>
            </a:r>
          </a:p>
          <a:p>
            <a:pPr marL="285750" indent="-285750">
              <a:spcBef>
                <a:spcPts val="600"/>
              </a:spcBef>
              <a:buClr>
                <a:srgbClr val="232B48"/>
              </a:buClr>
              <a:buFont typeface="Oswald Light" pitchFamily="2" charset="0"/>
              <a:buChar char="›"/>
            </a:pPr>
            <a:r>
              <a:rPr lang="en-US" sz="1400" dirty="0"/>
              <a:t>Career Alchemy (+3 efficacy to career-changers)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D33628-5628-3062-1FAE-A1BA42881B85}"/>
              </a:ext>
            </a:extLst>
          </p:cNvPr>
          <p:cNvSpPr txBox="1"/>
          <p:nvPr/>
        </p:nvSpPr>
        <p:spPr>
          <a:xfrm>
            <a:off x="9352431" y="2411228"/>
            <a:ext cx="248151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+mj-lt"/>
              </a:rPr>
              <a:t>BACKSTORY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6FCC066-16F7-31EE-6D85-81F605872287}"/>
              </a:ext>
            </a:extLst>
          </p:cNvPr>
          <p:cNvSpPr txBox="1"/>
          <p:nvPr/>
        </p:nvSpPr>
        <p:spPr>
          <a:xfrm>
            <a:off x="9352431" y="2926683"/>
            <a:ext cx="2405379" cy="15388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232B48"/>
              </a:buClr>
              <a:buFont typeface="Oswald Light" pitchFamily="2" charset="0"/>
              <a:buChar char="›"/>
            </a:pPr>
            <a:r>
              <a:rPr lang="en-US" sz="1400" dirty="0"/>
              <a:t>Thousands of successful career placements</a:t>
            </a:r>
          </a:p>
          <a:p>
            <a:pPr marL="285750" indent="-285750">
              <a:spcBef>
                <a:spcPts val="600"/>
              </a:spcBef>
              <a:buClr>
                <a:srgbClr val="232B48"/>
              </a:buClr>
              <a:buFont typeface="Oswald Light" pitchFamily="2" charset="0"/>
              <a:buChar char="›"/>
            </a:pPr>
            <a:r>
              <a:rPr lang="en-US" sz="1400" dirty="0"/>
              <a:t>Hundreds of hiring process observations</a:t>
            </a:r>
          </a:p>
          <a:p>
            <a:pPr marL="285750" indent="-285750">
              <a:spcBef>
                <a:spcPts val="600"/>
              </a:spcBef>
              <a:buClr>
                <a:srgbClr val="232B48"/>
              </a:buClr>
              <a:buFont typeface="Oswald Light" pitchFamily="2" charset="0"/>
              <a:buChar char="›"/>
            </a:pPr>
            <a:r>
              <a:rPr lang="en-US" sz="1400" dirty="0"/>
              <a:t>Multiple enterprise training program launches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097F1358-D81B-03F8-7CB3-97D1404B1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1164" y="5587468"/>
            <a:ext cx="608787" cy="608787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B6ACD37E-97C4-00D9-AC6F-EEDB1EB1F0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7702" y="5599109"/>
            <a:ext cx="585504" cy="585504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97083F65-BC74-5260-03C5-A4DE93F013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81005" y="5607515"/>
            <a:ext cx="568692" cy="568692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CBB04B1B-1D48-CB16-11B8-1A00BF2EE6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93852" y="5625465"/>
            <a:ext cx="532792" cy="53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6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23E2E-C2FD-BF9E-5795-4F61D3B5F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and holding a stylus&#10;&#10;Description automatically generated">
            <a:extLst>
              <a:ext uri="{FF2B5EF4-FFF2-40B4-BE49-F238E27FC236}">
                <a16:creationId xmlns:a16="http://schemas.microsoft.com/office/drawing/2014/main" id="{D17B79F8-A93A-169F-5C6D-C2D3590C8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83" t="25548" b="7238"/>
          <a:stretch/>
        </p:blipFill>
        <p:spPr>
          <a:xfrm>
            <a:off x="558800" y="0"/>
            <a:ext cx="11633199" cy="27313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13B63A-2425-177F-61FD-CE0A24E091D8}"/>
              </a:ext>
            </a:extLst>
          </p:cNvPr>
          <p:cNvSpPr txBox="1"/>
          <p:nvPr/>
        </p:nvSpPr>
        <p:spPr>
          <a:xfrm>
            <a:off x="1027413" y="952142"/>
            <a:ext cx="1069597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+mj-lt"/>
              </a:rPr>
              <a:t>CALIBRATION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FA903DD-D041-5703-CC1C-C989D6C057DC}"/>
              </a:ext>
            </a:extLst>
          </p:cNvPr>
          <p:cNvGrpSpPr/>
          <p:nvPr/>
        </p:nvGrpSpPr>
        <p:grpSpPr>
          <a:xfrm>
            <a:off x="813996" y="2408622"/>
            <a:ext cx="4079102" cy="4839756"/>
            <a:chOff x="813996" y="2439102"/>
            <a:chExt cx="4079102" cy="4839756"/>
          </a:xfrm>
        </p:grpSpPr>
        <p:sp>
          <p:nvSpPr>
            <p:cNvPr id="14" name="Google Shape;604;p27">
              <a:extLst>
                <a:ext uri="{FF2B5EF4-FFF2-40B4-BE49-F238E27FC236}">
                  <a16:creationId xmlns:a16="http://schemas.microsoft.com/office/drawing/2014/main" id="{58E327A4-0331-370C-8A38-31CF7A6049E2}"/>
                </a:ext>
              </a:extLst>
            </p:cNvPr>
            <p:cNvSpPr/>
            <p:nvPr/>
          </p:nvSpPr>
          <p:spPr>
            <a:xfrm>
              <a:off x="813996" y="3113218"/>
              <a:ext cx="3490018" cy="320336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0" dist="127000" dir="5400000" algn="ctr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" name="Google Shape;609;p27">
              <a:extLst>
                <a:ext uri="{FF2B5EF4-FFF2-40B4-BE49-F238E27FC236}">
                  <a16:creationId xmlns:a16="http://schemas.microsoft.com/office/drawing/2014/main" id="{52D06DDC-CC0D-BB18-44C7-0666E7B2A549}"/>
                </a:ext>
              </a:extLst>
            </p:cNvPr>
            <p:cNvSpPr txBox="1"/>
            <p:nvPr/>
          </p:nvSpPr>
          <p:spPr>
            <a:xfrm>
              <a:off x="1910115" y="2439102"/>
              <a:ext cx="2982983" cy="48397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31000" b="1" dirty="0">
                  <a:solidFill>
                    <a:schemeClr val="lt1">
                      <a:alpha val="22000"/>
                    </a:schemeClr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1</a:t>
              </a:r>
              <a:endParaRPr sz="1600" dirty="0">
                <a:solidFill>
                  <a:schemeClr val="tx1">
                    <a:alpha val="22000"/>
                  </a:schemeClr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CB3236F-28BD-0300-EA11-3B0AFE0C51B3}"/>
                </a:ext>
              </a:extLst>
            </p:cNvPr>
            <p:cNvSpPr txBox="1"/>
            <p:nvPr/>
          </p:nvSpPr>
          <p:spPr>
            <a:xfrm>
              <a:off x="889000" y="4248601"/>
              <a:ext cx="187120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Have you looked for a job in the last 24 months?</a:t>
              </a:r>
              <a:endParaRPr lang="en-PK" sz="2000" dirty="0">
                <a:solidFill>
                  <a:schemeClr val="bg1"/>
                </a:solidFill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2D0B38C6-EA9C-4789-1161-BBA0CEB1D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7402" y="3220433"/>
              <a:ext cx="520557" cy="520557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7959B1B-0ADC-DF43-CCA9-D7A2ECBB6B44}"/>
              </a:ext>
            </a:extLst>
          </p:cNvPr>
          <p:cNvGrpSpPr/>
          <p:nvPr/>
        </p:nvGrpSpPr>
        <p:grpSpPr>
          <a:xfrm>
            <a:off x="4581783" y="2333007"/>
            <a:ext cx="4128074" cy="4839756"/>
            <a:chOff x="4581783" y="2363487"/>
            <a:chExt cx="4128074" cy="4839756"/>
          </a:xfrm>
        </p:grpSpPr>
        <p:sp>
          <p:nvSpPr>
            <p:cNvPr id="11" name="Google Shape;601;p27">
              <a:extLst>
                <a:ext uri="{FF2B5EF4-FFF2-40B4-BE49-F238E27FC236}">
                  <a16:creationId xmlns:a16="http://schemas.microsoft.com/office/drawing/2014/main" id="{764F455B-ECB5-6FFC-D654-C553CD7898D0}"/>
                </a:ext>
              </a:extLst>
            </p:cNvPr>
            <p:cNvSpPr/>
            <p:nvPr/>
          </p:nvSpPr>
          <p:spPr>
            <a:xfrm>
              <a:off x="4581783" y="3096522"/>
              <a:ext cx="3490015" cy="320336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0" dist="127000" dir="5400000" algn="ctr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1" name="Google Shape;610;p27">
              <a:extLst>
                <a:ext uri="{FF2B5EF4-FFF2-40B4-BE49-F238E27FC236}">
                  <a16:creationId xmlns:a16="http://schemas.microsoft.com/office/drawing/2014/main" id="{0B1DCE38-FA47-8DD7-DE36-AD42B5D53DB0}"/>
                </a:ext>
              </a:extLst>
            </p:cNvPr>
            <p:cNvSpPr txBox="1"/>
            <p:nvPr/>
          </p:nvSpPr>
          <p:spPr>
            <a:xfrm>
              <a:off x="5726874" y="2363487"/>
              <a:ext cx="2982983" cy="48397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31000" b="1" dirty="0">
                  <a:solidFill>
                    <a:schemeClr val="lt1">
                      <a:alpha val="22000"/>
                    </a:schemeClr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2</a:t>
              </a:r>
              <a:endParaRPr sz="31000" b="1" dirty="0">
                <a:solidFill>
                  <a:schemeClr val="lt1">
                    <a:alpha val="22000"/>
                  </a:schemeClr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55233A6-C6C8-E104-BA92-56C4A47EB7D7}"/>
                </a:ext>
              </a:extLst>
            </p:cNvPr>
            <p:cNvSpPr txBox="1"/>
            <p:nvPr/>
          </p:nvSpPr>
          <p:spPr>
            <a:xfrm>
              <a:off x="4656784" y="4248601"/>
              <a:ext cx="22100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Have you been involved in the hiring process on the employer side?</a:t>
              </a:r>
              <a:endParaRPr lang="en-PK" sz="2000" dirty="0">
                <a:solidFill>
                  <a:schemeClr val="bg1"/>
                </a:solidFill>
              </a:endParaRPr>
            </a:p>
          </p:txBody>
        </p:sp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6A488A6A-5B42-3030-74B8-033B3FC6F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30484" y="3220200"/>
              <a:ext cx="520804" cy="520804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55C6859-47E9-DCD2-BABB-56A6B0551E44}"/>
              </a:ext>
            </a:extLst>
          </p:cNvPr>
          <p:cNvGrpSpPr/>
          <p:nvPr/>
        </p:nvGrpSpPr>
        <p:grpSpPr>
          <a:xfrm>
            <a:off x="8335677" y="2342025"/>
            <a:ext cx="4228186" cy="4839756"/>
            <a:chOff x="8335677" y="2372505"/>
            <a:chExt cx="4228186" cy="4839756"/>
          </a:xfrm>
        </p:grpSpPr>
        <p:sp>
          <p:nvSpPr>
            <p:cNvPr id="10" name="Google Shape;600;p27">
              <a:extLst>
                <a:ext uri="{FF2B5EF4-FFF2-40B4-BE49-F238E27FC236}">
                  <a16:creationId xmlns:a16="http://schemas.microsoft.com/office/drawing/2014/main" id="{40048E2C-632A-60FF-E9ED-CE1DFA7A5809}"/>
                </a:ext>
              </a:extLst>
            </p:cNvPr>
            <p:cNvSpPr/>
            <p:nvPr/>
          </p:nvSpPr>
          <p:spPr>
            <a:xfrm>
              <a:off x="8335677" y="3096522"/>
              <a:ext cx="3490017" cy="3203362"/>
            </a:xfrm>
            <a:prstGeom prst="rect">
              <a:avLst/>
            </a:prstGeom>
            <a:solidFill>
              <a:srgbClr val="232B48"/>
            </a:solidFill>
            <a:ln>
              <a:noFill/>
            </a:ln>
            <a:effectLst>
              <a:outerShdw blurRad="508000" dist="127000" dir="5400000" algn="ctr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" name="Google Shape;611;p27">
              <a:extLst>
                <a:ext uri="{FF2B5EF4-FFF2-40B4-BE49-F238E27FC236}">
                  <a16:creationId xmlns:a16="http://schemas.microsoft.com/office/drawing/2014/main" id="{66F323B6-5B89-4203-FD18-0D5D1724E373}"/>
                </a:ext>
              </a:extLst>
            </p:cNvPr>
            <p:cNvSpPr txBox="1"/>
            <p:nvPr/>
          </p:nvSpPr>
          <p:spPr>
            <a:xfrm>
              <a:off x="9580880" y="2372505"/>
              <a:ext cx="2982983" cy="483975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31000" b="1" dirty="0">
                  <a:solidFill>
                    <a:schemeClr val="lt1">
                      <a:alpha val="22000"/>
                    </a:schemeClr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3</a:t>
              </a:r>
              <a:endParaRPr sz="31000" b="1" dirty="0">
                <a:solidFill>
                  <a:schemeClr val="lt1">
                    <a:alpha val="22000"/>
                  </a:schemeClr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1CA571-35E2-267A-DBA3-00CA83B05A4A}"/>
                </a:ext>
              </a:extLst>
            </p:cNvPr>
            <p:cNvSpPr txBox="1"/>
            <p:nvPr/>
          </p:nvSpPr>
          <p:spPr>
            <a:xfrm>
              <a:off x="8410680" y="4248601"/>
              <a:ext cx="187120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Have you had formal training on interviewing?</a:t>
              </a:r>
              <a:endParaRPr lang="en-PK" sz="2000" dirty="0">
                <a:solidFill>
                  <a:schemeClr val="bg1"/>
                </a:solidFill>
              </a:endParaRPr>
            </a:p>
          </p:txBody>
        </p:sp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65F116E1-006D-B0AC-443D-1AE770F39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463802" y="3219782"/>
              <a:ext cx="521208" cy="5212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534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0C402-8367-AF59-1286-F3A8E6794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A87E84-2195-B5B9-0F25-4A5EBC4BB912}"/>
              </a:ext>
            </a:extLst>
          </p:cNvPr>
          <p:cNvSpPr txBox="1"/>
          <p:nvPr/>
        </p:nvSpPr>
        <p:spPr>
          <a:xfrm>
            <a:off x="2015264" y="505353"/>
            <a:ext cx="86354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2"/>
                </a:solidFill>
                <a:latin typeface="+mj-lt"/>
              </a:rPr>
              <a:t>WHAT’S HAPPENING </a:t>
            </a:r>
            <a:r>
              <a:rPr lang="en-US" sz="4000" dirty="0">
                <a:solidFill>
                  <a:schemeClr val="accent1"/>
                </a:solidFill>
                <a:latin typeface="+mj-lt"/>
              </a:rPr>
              <a:t>IN THE MARKET?</a:t>
            </a: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A7822A31-97F2-ED12-370E-1DDCE31FB04C}"/>
              </a:ext>
            </a:extLst>
          </p:cNvPr>
          <p:cNvSpPr/>
          <p:nvPr/>
        </p:nvSpPr>
        <p:spPr>
          <a:xfrm>
            <a:off x="4340523" y="2595988"/>
            <a:ext cx="3986077" cy="3031515"/>
          </a:xfrm>
          <a:custGeom>
            <a:avLst/>
            <a:gdLst>
              <a:gd name="connsiteX0" fmla="*/ 2871270 w 3986077"/>
              <a:gd name="connsiteY0" fmla="*/ 0 h 3031515"/>
              <a:gd name="connsiteX1" fmla="*/ 3219721 w 3986077"/>
              <a:gd name="connsiteY1" fmla="*/ 0 h 3031515"/>
              <a:gd name="connsiteX2" fmla="*/ 3260082 w 3986077"/>
              <a:gd name="connsiteY2" fmla="*/ 30200 h 3031515"/>
              <a:gd name="connsiteX3" fmla="*/ 3986077 w 3986077"/>
              <a:gd name="connsiteY3" fmla="*/ 1567569 h 3031515"/>
              <a:gd name="connsiteX4" fmla="*/ 3401685 w 3986077"/>
              <a:gd name="connsiteY4" fmla="*/ 2976293 h 3031515"/>
              <a:gd name="connsiteX5" fmla="*/ 3340944 w 3986077"/>
              <a:gd name="connsiteY5" fmla="*/ 3031515 h 3031515"/>
              <a:gd name="connsiteX6" fmla="*/ 3033874 w 3986077"/>
              <a:gd name="connsiteY6" fmla="*/ 3031515 h 3031515"/>
              <a:gd name="connsiteX7" fmla="*/ 3136287 w 3986077"/>
              <a:gd name="connsiteY7" fmla="*/ 2954886 h 3031515"/>
              <a:gd name="connsiteX8" fmla="*/ 3791338 w 3986077"/>
              <a:gd name="connsiteY8" fmla="*/ 1567726 h 3031515"/>
              <a:gd name="connsiteX9" fmla="*/ 2997810 w 3986077"/>
              <a:gd name="connsiteY9" fmla="*/ 76954 h 3031515"/>
              <a:gd name="connsiteX10" fmla="*/ 766437 w 3986077"/>
              <a:gd name="connsiteY10" fmla="*/ 0 h 3031515"/>
              <a:gd name="connsiteX11" fmla="*/ 1114806 w 3986077"/>
              <a:gd name="connsiteY11" fmla="*/ 0 h 3031515"/>
              <a:gd name="connsiteX12" fmla="*/ 988266 w 3986077"/>
              <a:gd name="connsiteY12" fmla="*/ 76954 h 3031515"/>
              <a:gd name="connsiteX13" fmla="*/ 194738 w 3986077"/>
              <a:gd name="connsiteY13" fmla="*/ 1567726 h 3031515"/>
              <a:gd name="connsiteX14" fmla="*/ 849790 w 3986077"/>
              <a:gd name="connsiteY14" fmla="*/ 2954886 h 3031515"/>
              <a:gd name="connsiteX15" fmla="*/ 952203 w 3986077"/>
              <a:gd name="connsiteY15" fmla="*/ 3031515 h 3031515"/>
              <a:gd name="connsiteX16" fmla="*/ 645054 w 3986077"/>
              <a:gd name="connsiteY16" fmla="*/ 3031515 h 3031515"/>
              <a:gd name="connsiteX17" fmla="*/ 584393 w 3986077"/>
              <a:gd name="connsiteY17" fmla="*/ 2976372 h 3031515"/>
              <a:gd name="connsiteX18" fmla="*/ 0 w 3986077"/>
              <a:gd name="connsiteY18" fmla="*/ 1567726 h 3031515"/>
              <a:gd name="connsiteX19" fmla="*/ 725996 w 3986077"/>
              <a:gd name="connsiteY19" fmla="*/ 30264 h 303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986077" h="3031515">
                <a:moveTo>
                  <a:pt x="2871270" y="0"/>
                </a:moveTo>
                <a:lnTo>
                  <a:pt x="3219721" y="0"/>
                </a:lnTo>
                <a:lnTo>
                  <a:pt x="3260082" y="30200"/>
                </a:lnTo>
                <a:cubicBezTo>
                  <a:pt x="3703199" y="396044"/>
                  <a:pt x="3986077" y="949379"/>
                  <a:pt x="3986077" y="1567569"/>
                </a:cubicBezTo>
                <a:cubicBezTo>
                  <a:pt x="3986077" y="2117071"/>
                  <a:pt x="3762569" y="2615370"/>
                  <a:pt x="3401685" y="2976293"/>
                </a:cubicBezTo>
                <a:lnTo>
                  <a:pt x="3340944" y="3031515"/>
                </a:lnTo>
                <a:lnTo>
                  <a:pt x="3033874" y="3031515"/>
                </a:lnTo>
                <a:lnTo>
                  <a:pt x="3136287" y="2954886"/>
                </a:lnTo>
                <a:cubicBezTo>
                  <a:pt x="3536106" y="2624792"/>
                  <a:pt x="3791338" y="2125523"/>
                  <a:pt x="3791338" y="1567726"/>
                </a:cubicBezTo>
                <a:cubicBezTo>
                  <a:pt x="3791338" y="947952"/>
                  <a:pt x="3476236" y="400436"/>
                  <a:pt x="2997810" y="76954"/>
                </a:cubicBezTo>
                <a:close/>
                <a:moveTo>
                  <a:pt x="766437" y="0"/>
                </a:moveTo>
                <a:lnTo>
                  <a:pt x="1114806" y="0"/>
                </a:lnTo>
                <a:lnTo>
                  <a:pt x="988266" y="76954"/>
                </a:lnTo>
                <a:cubicBezTo>
                  <a:pt x="509840" y="400436"/>
                  <a:pt x="194738" y="947952"/>
                  <a:pt x="194738" y="1567726"/>
                </a:cubicBezTo>
                <a:cubicBezTo>
                  <a:pt x="194738" y="2125523"/>
                  <a:pt x="449971" y="2624792"/>
                  <a:pt x="849790" y="2954886"/>
                </a:cubicBezTo>
                <a:lnTo>
                  <a:pt x="952203" y="3031515"/>
                </a:lnTo>
                <a:lnTo>
                  <a:pt x="645054" y="3031515"/>
                </a:lnTo>
                <a:lnTo>
                  <a:pt x="584393" y="2976372"/>
                </a:lnTo>
                <a:cubicBezTo>
                  <a:pt x="223509" y="2615488"/>
                  <a:pt x="0" y="2117229"/>
                  <a:pt x="0" y="1567726"/>
                </a:cubicBezTo>
                <a:cubicBezTo>
                  <a:pt x="0" y="949536"/>
                  <a:pt x="282878" y="396151"/>
                  <a:pt x="725996" y="302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734" cap="flat">
            <a:noFill/>
            <a:prstDash val="solid"/>
            <a:miter/>
          </a:ln>
        </p:spPr>
        <p:txBody>
          <a:bodyPr rtlCol="0" anchor="ctr"/>
          <a:lstStyle/>
          <a:p>
            <a:endParaRPr lang="en-PK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E3B3F6E-F651-27F8-A3B6-90AF302B487F}"/>
              </a:ext>
            </a:extLst>
          </p:cNvPr>
          <p:cNvSpPr/>
          <p:nvPr/>
        </p:nvSpPr>
        <p:spPr>
          <a:xfrm>
            <a:off x="5155268" y="2874194"/>
            <a:ext cx="2371780" cy="2371776"/>
          </a:xfrm>
          <a:custGeom>
            <a:avLst/>
            <a:gdLst>
              <a:gd name="connsiteX0" fmla="*/ 1333573 w 2667145"/>
              <a:gd name="connsiteY0" fmla="*/ 2667143 h 2667143"/>
              <a:gd name="connsiteX1" fmla="*/ 0 w 2667145"/>
              <a:gd name="connsiteY1" fmla="*/ 1333572 h 2667143"/>
              <a:gd name="connsiteX2" fmla="*/ 1333573 w 2667145"/>
              <a:gd name="connsiteY2" fmla="*/ 0 h 2667143"/>
              <a:gd name="connsiteX3" fmla="*/ 2667145 w 2667145"/>
              <a:gd name="connsiteY3" fmla="*/ 1333572 h 2667143"/>
              <a:gd name="connsiteX4" fmla="*/ 1333573 w 2667145"/>
              <a:gd name="connsiteY4" fmla="*/ 2667143 h 2667143"/>
              <a:gd name="connsiteX5" fmla="*/ 1333573 w 2667145"/>
              <a:gd name="connsiteY5" fmla="*/ 376567 h 2667143"/>
              <a:gd name="connsiteX6" fmla="*/ 376568 w 2667145"/>
              <a:gd name="connsiteY6" fmla="*/ 1333572 h 2667143"/>
              <a:gd name="connsiteX7" fmla="*/ 1333573 w 2667145"/>
              <a:gd name="connsiteY7" fmla="*/ 2290576 h 2667143"/>
              <a:gd name="connsiteX8" fmla="*/ 2290577 w 2667145"/>
              <a:gd name="connsiteY8" fmla="*/ 1333572 h 2667143"/>
              <a:gd name="connsiteX9" fmla="*/ 1333573 w 2667145"/>
              <a:gd name="connsiteY9" fmla="*/ 376567 h 2667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67145" h="2667143">
                <a:moveTo>
                  <a:pt x="1333573" y="2667143"/>
                </a:moveTo>
                <a:cubicBezTo>
                  <a:pt x="598226" y="2667143"/>
                  <a:pt x="0" y="2068917"/>
                  <a:pt x="0" y="1333572"/>
                </a:cubicBezTo>
                <a:cubicBezTo>
                  <a:pt x="0" y="598226"/>
                  <a:pt x="598226" y="0"/>
                  <a:pt x="1333573" y="0"/>
                </a:cubicBezTo>
                <a:cubicBezTo>
                  <a:pt x="2068919" y="0"/>
                  <a:pt x="2667145" y="598226"/>
                  <a:pt x="2667145" y="1333572"/>
                </a:cubicBezTo>
                <a:cubicBezTo>
                  <a:pt x="2667145" y="2068917"/>
                  <a:pt x="2068919" y="2667143"/>
                  <a:pt x="1333573" y="2667143"/>
                </a:cubicBezTo>
                <a:close/>
                <a:moveTo>
                  <a:pt x="1333573" y="376567"/>
                </a:moveTo>
                <a:cubicBezTo>
                  <a:pt x="805874" y="376567"/>
                  <a:pt x="376568" y="805873"/>
                  <a:pt x="376568" y="1333572"/>
                </a:cubicBezTo>
                <a:cubicBezTo>
                  <a:pt x="376568" y="1861270"/>
                  <a:pt x="805874" y="2290576"/>
                  <a:pt x="1333573" y="2290576"/>
                </a:cubicBezTo>
                <a:cubicBezTo>
                  <a:pt x="1861271" y="2290576"/>
                  <a:pt x="2290577" y="1861270"/>
                  <a:pt x="2290577" y="1333572"/>
                </a:cubicBezTo>
                <a:cubicBezTo>
                  <a:pt x="2290577" y="805873"/>
                  <a:pt x="1861271" y="376567"/>
                  <a:pt x="1333573" y="376567"/>
                </a:cubicBezTo>
                <a:close/>
              </a:path>
            </a:pathLst>
          </a:custGeom>
          <a:gradFill>
            <a:gsLst>
              <a:gs pos="23000">
                <a:schemeClr val="accent2"/>
              </a:gs>
              <a:gs pos="85000">
                <a:schemeClr val="accent1"/>
              </a:gs>
            </a:gsLst>
            <a:lin ang="19663766" scaled="1"/>
          </a:gradFill>
          <a:ln w="15734" cap="flat">
            <a:noFill/>
            <a:prstDash val="solid"/>
            <a:miter/>
          </a:ln>
        </p:spPr>
        <p:txBody>
          <a:bodyPr rtlCol="0" anchor="ctr"/>
          <a:lstStyle/>
          <a:p>
            <a:endParaRPr lang="en-PK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C1D2720-E954-0866-3828-9B8F46338F3D}"/>
              </a:ext>
            </a:extLst>
          </p:cNvPr>
          <p:cNvSpPr/>
          <p:nvPr/>
        </p:nvSpPr>
        <p:spPr>
          <a:xfrm>
            <a:off x="5333226" y="3052151"/>
            <a:ext cx="2015864" cy="2015862"/>
          </a:xfrm>
          <a:custGeom>
            <a:avLst/>
            <a:gdLst>
              <a:gd name="connsiteX0" fmla="*/ 1346639 w 2693278"/>
              <a:gd name="connsiteY0" fmla="*/ 0 h 2693276"/>
              <a:gd name="connsiteX1" fmla="*/ 0 w 2693278"/>
              <a:gd name="connsiteY1" fmla="*/ 1346638 h 2693276"/>
              <a:gd name="connsiteX2" fmla="*/ 1346639 w 2693278"/>
              <a:gd name="connsiteY2" fmla="*/ 2693276 h 2693276"/>
              <a:gd name="connsiteX3" fmla="*/ 2693278 w 2693278"/>
              <a:gd name="connsiteY3" fmla="*/ 1346638 h 2693276"/>
              <a:gd name="connsiteX4" fmla="*/ 1346639 w 2693278"/>
              <a:gd name="connsiteY4" fmla="*/ 0 h 2693276"/>
              <a:gd name="connsiteX5" fmla="*/ 1346639 w 2693278"/>
              <a:gd name="connsiteY5" fmla="*/ 2680210 h 2693276"/>
              <a:gd name="connsiteX6" fmla="*/ 13066 w 2693278"/>
              <a:gd name="connsiteY6" fmla="*/ 1346638 h 2693276"/>
              <a:gd name="connsiteX7" fmla="*/ 1346639 w 2693278"/>
              <a:gd name="connsiteY7" fmla="*/ 13067 h 2693276"/>
              <a:gd name="connsiteX8" fmla="*/ 2680212 w 2693278"/>
              <a:gd name="connsiteY8" fmla="*/ 1346638 h 2693276"/>
              <a:gd name="connsiteX9" fmla="*/ 1346639 w 2693278"/>
              <a:gd name="connsiteY9" fmla="*/ 2680210 h 2693276"/>
              <a:gd name="connsiteX10" fmla="*/ 1346639 w 2693278"/>
              <a:gd name="connsiteY10" fmla="*/ 389634 h 2693276"/>
              <a:gd name="connsiteX11" fmla="*/ 389634 w 2693278"/>
              <a:gd name="connsiteY11" fmla="*/ 1346638 h 2693276"/>
              <a:gd name="connsiteX12" fmla="*/ 1346639 w 2693278"/>
              <a:gd name="connsiteY12" fmla="*/ 2303642 h 2693276"/>
              <a:gd name="connsiteX13" fmla="*/ 2303644 w 2693278"/>
              <a:gd name="connsiteY13" fmla="*/ 1346638 h 2693276"/>
              <a:gd name="connsiteX14" fmla="*/ 1346639 w 2693278"/>
              <a:gd name="connsiteY14" fmla="*/ 389634 h 2693276"/>
              <a:gd name="connsiteX15" fmla="*/ 1346639 w 2693278"/>
              <a:gd name="connsiteY15" fmla="*/ 2290733 h 2693276"/>
              <a:gd name="connsiteX16" fmla="*/ 402543 w 2693278"/>
              <a:gd name="connsiteY16" fmla="*/ 1346638 h 2693276"/>
              <a:gd name="connsiteX17" fmla="*/ 1346639 w 2693278"/>
              <a:gd name="connsiteY17" fmla="*/ 402543 h 2693276"/>
              <a:gd name="connsiteX18" fmla="*/ 2290735 w 2693278"/>
              <a:gd name="connsiteY18" fmla="*/ 1346638 h 2693276"/>
              <a:gd name="connsiteX19" fmla="*/ 1346639 w 2693278"/>
              <a:gd name="connsiteY19" fmla="*/ 2290733 h 2693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93278" h="2693276">
                <a:moveTo>
                  <a:pt x="1346639" y="0"/>
                </a:moveTo>
                <a:cubicBezTo>
                  <a:pt x="604209" y="0"/>
                  <a:pt x="0" y="604051"/>
                  <a:pt x="0" y="1346638"/>
                </a:cubicBezTo>
                <a:cubicBezTo>
                  <a:pt x="0" y="2089226"/>
                  <a:pt x="604051" y="2693276"/>
                  <a:pt x="1346639" y="2693276"/>
                </a:cubicBezTo>
                <a:cubicBezTo>
                  <a:pt x="2089227" y="2693276"/>
                  <a:pt x="2693278" y="2089226"/>
                  <a:pt x="2693278" y="1346638"/>
                </a:cubicBezTo>
                <a:cubicBezTo>
                  <a:pt x="2693278" y="604051"/>
                  <a:pt x="2089069" y="0"/>
                  <a:pt x="1346639" y="0"/>
                </a:cubicBezTo>
                <a:close/>
                <a:moveTo>
                  <a:pt x="1346639" y="2680210"/>
                </a:moveTo>
                <a:cubicBezTo>
                  <a:pt x="611293" y="2680210"/>
                  <a:pt x="13066" y="2081984"/>
                  <a:pt x="13066" y="1346638"/>
                </a:cubicBezTo>
                <a:cubicBezTo>
                  <a:pt x="13066" y="611293"/>
                  <a:pt x="611293" y="13067"/>
                  <a:pt x="1346639" y="13067"/>
                </a:cubicBezTo>
                <a:cubicBezTo>
                  <a:pt x="2081985" y="13067"/>
                  <a:pt x="2680212" y="611293"/>
                  <a:pt x="2680212" y="1346638"/>
                </a:cubicBezTo>
                <a:cubicBezTo>
                  <a:pt x="2680212" y="2081984"/>
                  <a:pt x="2081985" y="2680210"/>
                  <a:pt x="1346639" y="2680210"/>
                </a:cubicBezTo>
                <a:close/>
                <a:moveTo>
                  <a:pt x="1346639" y="389634"/>
                </a:moveTo>
                <a:cubicBezTo>
                  <a:pt x="818940" y="389634"/>
                  <a:pt x="389634" y="818940"/>
                  <a:pt x="389634" y="1346638"/>
                </a:cubicBezTo>
                <a:cubicBezTo>
                  <a:pt x="389634" y="1874336"/>
                  <a:pt x="818940" y="2303642"/>
                  <a:pt x="1346639" y="2303642"/>
                </a:cubicBezTo>
                <a:cubicBezTo>
                  <a:pt x="1874338" y="2303642"/>
                  <a:pt x="2303644" y="1874336"/>
                  <a:pt x="2303644" y="1346638"/>
                </a:cubicBezTo>
                <a:cubicBezTo>
                  <a:pt x="2303644" y="818940"/>
                  <a:pt x="1874338" y="389634"/>
                  <a:pt x="1346639" y="389634"/>
                </a:cubicBezTo>
                <a:close/>
                <a:moveTo>
                  <a:pt x="1346639" y="2290733"/>
                </a:moveTo>
                <a:cubicBezTo>
                  <a:pt x="826025" y="2290733"/>
                  <a:pt x="402543" y="1867252"/>
                  <a:pt x="402543" y="1346638"/>
                </a:cubicBezTo>
                <a:cubicBezTo>
                  <a:pt x="402543" y="826024"/>
                  <a:pt x="826025" y="402543"/>
                  <a:pt x="1346639" y="402543"/>
                </a:cubicBezTo>
                <a:cubicBezTo>
                  <a:pt x="1867253" y="402543"/>
                  <a:pt x="2290735" y="826024"/>
                  <a:pt x="2290735" y="1346638"/>
                </a:cubicBezTo>
                <a:cubicBezTo>
                  <a:pt x="2290735" y="1867252"/>
                  <a:pt x="1867253" y="2290733"/>
                  <a:pt x="1346639" y="2290733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7240">
                <a:srgbClr val="FBFBFB"/>
              </a:gs>
              <a:gs pos="45780">
                <a:srgbClr val="FAFAFA"/>
              </a:gs>
              <a:gs pos="81290">
                <a:srgbClr val="F2F2F2">
                  <a:alpha val="89804"/>
                </a:srgbClr>
              </a:gs>
              <a:gs pos="100000">
                <a:srgbClr val="C9C9C9">
                  <a:alpha val="0"/>
                </a:srgbClr>
              </a:gs>
            </a:gsLst>
            <a:lin ang="0" scaled="1"/>
          </a:gradFill>
          <a:ln w="15734" cap="flat">
            <a:noFill/>
            <a:prstDash val="solid"/>
            <a:miter/>
          </a:ln>
        </p:spPr>
        <p:txBody>
          <a:bodyPr rtlCol="0" anchor="ctr"/>
          <a:lstStyle/>
          <a:p>
            <a:endParaRPr lang="en-PK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E014FB81-4358-1701-7E8F-F7458DA59EC7}"/>
              </a:ext>
            </a:extLst>
          </p:cNvPr>
          <p:cNvSpPr/>
          <p:nvPr/>
        </p:nvSpPr>
        <p:spPr>
          <a:xfrm>
            <a:off x="7054568" y="2130192"/>
            <a:ext cx="791182" cy="791106"/>
          </a:xfrm>
          <a:custGeom>
            <a:avLst/>
            <a:gdLst>
              <a:gd name="connsiteX0" fmla="*/ 557153 w 701686"/>
              <a:gd name="connsiteY0" fmla="*/ 66854 h 701618"/>
              <a:gd name="connsiteX1" fmla="*/ 634765 w 701686"/>
              <a:gd name="connsiteY1" fmla="*/ 557084 h 701618"/>
              <a:gd name="connsiteX2" fmla="*/ 144534 w 701686"/>
              <a:gd name="connsiteY2" fmla="*/ 634696 h 701618"/>
              <a:gd name="connsiteX3" fmla="*/ 66922 w 701686"/>
              <a:gd name="connsiteY3" fmla="*/ 144466 h 701618"/>
              <a:gd name="connsiteX4" fmla="*/ 557153 w 701686"/>
              <a:gd name="connsiteY4" fmla="*/ 66854 h 701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686" h="701618">
                <a:moveTo>
                  <a:pt x="557153" y="66854"/>
                </a:moveTo>
                <a:cubicBezTo>
                  <a:pt x="713636" y="180674"/>
                  <a:pt x="748585" y="400443"/>
                  <a:pt x="634765" y="557084"/>
                </a:cubicBezTo>
                <a:cubicBezTo>
                  <a:pt x="520944" y="713568"/>
                  <a:pt x="301175" y="748517"/>
                  <a:pt x="144534" y="634696"/>
                </a:cubicBezTo>
                <a:cubicBezTo>
                  <a:pt x="-11949" y="520876"/>
                  <a:pt x="-46898" y="301107"/>
                  <a:pt x="66922" y="144466"/>
                </a:cubicBezTo>
                <a:cubicBezTo>
                  <a:pt x="180742" y="-12018"/>
                  <a:pt x="400669" y="-46809"/>
                  <a:pt x="557153" y="66854"/>
                </a:cubicBezTo>
                <a:close/>
              </a:path>
            </a:pathLst>
          </a:custGeom>
          <a:solidFill>
            <a:schemeClr val="bg1"/>
          </a:solidFill>
          <a:ln w="15734" cap="flat">
            <a:solidFill>
              <a:schemeClr val="accent1">
                <a:lumMod val="20000"/>
                <a:lumOff val="80000"/>
              </a:schemeClr>
            </a:solidFill>
            <a:prstDash val="solid"/>
            <a:miter/>
          </a:ln>
          <a:effectLst>
            <a:outerShdw blurRad="165100" sx="102000" sy="102000" algn="ctr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endParaRPr lang="en-PK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FD5E3735-A0F2-F7D7-FF65-121AB42ACE8B}"/>
              </a:ext>
            </a:extLst>
          </p:cNvPr>
          <p:cNvSpPr/>
          <p:nvPr/>
        </p:nvSpPr>
        <p:spPr>
          <a:xfrm>
            <a:off x="7742939" y="3079821"/>
            <a:ext cx="791464" cy="791462"/>
          </a:xfrm>
          <a:custGeom>
            <a:avLst/>
            <a:gdLst>
              <a:gd name="connsiteX0" fmla="*/ 684715 w 701935"/>
              <a:gd name="connsiteY0" fmla="*/ 242500 h 701934"/>
              <a:gd name="connsiteX1" fmla="*/ 459435 w 701935"/>
              <a:gd name="connsiteY1" fmla="*/ 684715 h 701934"/>
              <a:gd name="connsiteX2" fmla="*/ 17220 w 701935"/>
              <a:gd name="connsiteY2" fmla="*/ 459435 h 701934"/>
              <a:gd name="connsiteX3" fmla="*/ 242500 w 701935"/>
              <a:gd name="connsiteY3" fmla="*/ 17220 h 701934"/>
              <a:gd name="connsiteX4" fmla="*/ 684715 w 701935"/>
              <a:gd name="connsiteY4" fmla="*/ 242500 h 70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935" h="701934">
                <a:moveTo>
                  <a:pt x="684715" y="242500"/>
                </a:moveTo>
                <a:cubicBezTo>
                  <a:pt x="744538" y="426533"/>
                  <a:pt x="643469" y="624892"/>
                  <a:pt x="459435" y="684715"/>
                </a:cubicBezTo>
                <a:cubicBezTo>
                  <a:pt x="275402" y="744537"/>
                  <a:pt x="77043" y="643468"/>
                  <a:pt x="17220" y="459435"/>
                </a:cubicBezTo>
                <a:cubicBezTo>
                  <a:pt x="-42602" y="275402"/>
                  <a:pt x="58467" y="77043"/>
                  <a:pt x="242500" y="17220"/>
                </a:cubicBezTo>
                <a:cubicBezTo>
                  <a:pt x="426533" y="-42602"/>
                  <a:pt x="625050" y="58466"/>
                  <a:pt x="684715" y="242500"/>
                </a:cubicBezTo>
                <a:close/>
              </a:path>
            </a:pathLst>
          </a:custGeom>
          <a:solidFill>
            <a:schemeClr val="bg1"/>
          </a:solidFill>
          <a:ln w="15734" cap="flat">
            <a:solidFill>
              <a:schemeClr val="accent1">
                <a:lumMod val="20000"/>
                <a:lumOff val="80000"/>
              </a:schemeClr>
            </a:solidFill>
            <a:prstDash val="solid"/>
            <a:miter/>
          </a:ln>
          <a:effectLst>
            <a:outerShdw blurRad="165100" sx="102000" sy="102000" algn="ctr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endParaRPr lang="en-PK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94F7584D-678C-BBB4-D5B2-E5E42F85B71B}"/>
              </a:ext>
            </a:extLst>
          </p:cNvPr>
          <p:cNvSpPr/>
          <p:nvPr/>
        </p:nvSpPr>
        <p:spPr>
          <a:xfrm>
            <a:off x="7741679" y="4252816"/>
            <a:ext cx="791464" cy="791462"/>
          </a:xfrm>
          <a:custGeom>
            <a:avLst/>
            <a:gdLst>
              <a:gd name="connsiteX0" fmla="*/ 684715 w 701935"/>
              <a:gd name="connsiteY0" fmla="*/ 459435 h 701934"/>
              <a:gd name="connsiteX1" fmla="*/ 242500 w 701935"/>
              <a:gd name="connsiteY1" fmla="*/ 684715 h 701934"/>
              <a:gd name="connsiteX2" fmla="*/ 17220 w 701935"/>
              <a:gd name="connsiteY2" fmla="*/ 242500 h 701934"/>
              <a:gd name="connsiteX3" fmla="*/ 459436 w 701935"/>
              <a:gd name="connsiteY3" fmla="*/ 17220 h 701934"/>
              <a:gd name="connsiteX4" fmla="*/ 684715 w 701935"/>
              <a:gd name="connsiteY4" fmla="*/ 459435 h 70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935" h="701934">
                <a:moveTo>
                  <a:pt x="684715" y="459435"/>
                </a:moveTo>
                <a:cubicBezTo>
                  <a:pt x="624893" y="643468"/>
                  <a:pt x="426533" y="744537"/>
                  <a:pt x="242500" y="684715"/>
                </a:cubicBezTo>
                <a:cubicBezTo>
                  <a:pt x="58466" y="624892"/>
                  <a:pt x="-42602" y="426533"/>
                  <a:pt x="17220" y="242500"/>
                </a:cubicBezTo>
                <a:cubicBezTo>
                  <a:pt x="77043" y="58466"/>
                  <a:pt x="275402" y="-42602"/>
                  <a:pt x="459436" y="17220"/>
                </a:cubicBezTo>
                <a:cubicBezTo>
                  <a:pt x="643469" y="77043"/>
                  <a:pt x="744537" y="275402"/>
                  <a:pt x="684715" y="459435"/>
                </a:cubicBezTo>
                <a:close/>
              </a:path>
            </a:pathLst>
          </a:custGeom>
          <a:solidFill>
            <a:schemeClr val="bg1"/>
          </a:solidFill>
          <a:ln w="15734" cap="flat">
            <a:solidFill>
              <a:schemeClr val="accent1">
                <a:lumMod val="20000"/>
                <a:lumOff val="80000"/>
              </a:schemeClr>
            </a:solidFill>
            <a:prstDash val="solid"/>
            <a:miter/>
          </a:ln>
          <a:effectLst>
            <a:outerShdw blurRad="165100" sx="102000" sy="102000" algn="ctr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endParaRPr lang="en-PK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646E9706-AEF8-092D-F00F-E8CB0C2710F7}"/>
              </a:ext>
            </a:extLst>
          </p:cNvPr>
          <p:cNvSpPr/>
          <p:nvPr/>
        </p:nvSpPr>
        <p:spPr>
          <a:xfrm>
            <a:off x="7051269" y="5201231"/>
            <a:ext cx="791326" cy="791324"/>
          </a:xfrm>
          <a:custGeom>
            <a:avLst/>
            <a:gdLst>
              <a:gd name="connsiteX0" fmla="*/ 701814 w 701813"/>
              <a:gd name="connsiteY0" fmla="*/ 350907 h 701813"/>
              <a:gd name="connsiteX1" fmla="*/ 350907 w 701813"/>
              <a:gd name="connsiteY1" fmla="*/ 701813 h 701813"/>
              <a:gd name="connsiteX2" fmla="*/ 0 w 701813"/>
              <a:gd name="connsiteY2" fmla="*/ 350907 h 701813"/>
              <a:gd name="connsiteX3" fmla="*/ 350907 w 701813"/>
              <a:gd name="connsiteY3" fmla="*/ 0 h 701813"/>
              <a:gd name="connsiteX4" fmla="*/ 701814 w 701813"/>
              <a:gd name="connsiteY4" fmla="*/ 350907 h 701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813" h="701813">
                <a:moveTo>
                  <a:pt x="701814" y="350907"/>
                </a:moveTo>
                <a:cubicBezTo>
                  <a:pt x="701814" y="544707"/>
                  <a:pt x="544708" y="701813"/>
                  <a:pt x="350907" y="701813"/>
                </a:cubicBezTo>
                <a:cubicBezTo>
                  <a:pt x="157107" y="701813"/>
                  <a:pt x="0" y="544707"/>
                  <a:pt x="0" y="350907"/>
                </a:cubicBezTo>
                <a:cubicBezTo>
                  <a:pt x="0" y="157106"/>
                  <a:pt x="157107" y="0"/>
                  <a:pt x="350907" y="0"/>
                </a:cubicBezTo>
                <a:cubicBezTo>
                  <a:pt x="544708" y="0"/>
                  <a:pt x="701814" y="157106"/>
                  <a:pt x="701814" y="350907"/>
                </a:cubicBezTo>
                <a:close/>
              </a:path>
            </a:pathLst>
          </a:custGeom>
          <a:solidFill>
            <a:schemeClr val="bg1"/>
          </a:solidFill>
          <a:ln w="15734" cap="flat">
            <a:solidFill>
              <a:schemeClr val="accent1">
                <a:lumMod val="20000"/>
                <a:lumOff val="80000"/>
              </a:schemeClr>
            </a:solidFill>
            <a:prstDash val="solid"/>
            <a:miter/>
          </a:ln>
          <a:effectLst>
            <a:outerShdw blurRad="165100" sx="102000" sy="102000" algn="ctr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endParaRPr lang="en-PK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C7110B9-5290-95E7-A16D-3A64B210C81B}"/>
              </a:ext>
            </a:extLst>
          </p:cNvPr>
          <p:cNvSpPr/>
          <p:nvPr/>
        </p:nvSpPr>
        <p:spPr>
          <a:xfrm>
            <a:off x="4823338" y="2127759"/>
            <a:ext cx="791234" cy="791182"/>
          </a:xfrm>
          <a:custGeom>
            <a:avLst/>
            <a:gdLst>
              <a:gd name="connsiteX0" fmla="*/ 557153 w 701731"/>
              <a:gd name="connsiteY0" fmla="*/ 634764 h 701686"/>
              <a:gd name="connsiteX1" fmla="*/ 66922 w 701731"/>
              <a:gd name="connsiteY1" fmla="*/ 557152 h 701686"/>
              <a:gd name="connsiteX2" fmla="*/ 144534 w 701731"/>
              <a:gd name="connsiteY2" fmla="*/ 66922 h 701686"/>
              <a:gd name="connsiteX3" fmla="*/ 634765 w 701731"/>
              <a:gd name="connsiteY3" fmla="*/ 144534 h 701686"/>
              <a:gd name="connsiteX4" fmla="*/ 557153 w 701731"/>
              <a:gd name="connsiteY4" fmla="*/ 634764 h 70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731" h="701686">
                <a:moveTo>
                  <a:pt x="557153" y="634764"/>
                </a:moveTo>
                <a:cubicBezTo>
                  <a:pt x="400669" y="748585"/>
                  <a:pt x="180743" y="713636"/>
                  <a:pt x="66922" y="557152"/>
                </a:cubicBezTo>
                <a:cubicBezTo>
                  <a:pt x="-46898" y="400669"/>
                  <a:pt x="-11949" y="180742"/>
                  <a:pt x="144534" y="66922"/>
                </a:cubicBezTo>
                <a:cubicBezTo>
                  <a:pt x="301018" y="-46898"/>
                  <a:pt x="520944" y="-11949"/>
                  <a:pt x="634765" y="144534"/>
                </a:cubicBezTo>
                <a:cubicBezTo>
                  <a:pt x="748585" y="301175"/>
                  <a:pt x="713794" y="520944"/>
                  <a:pt x="557153" y="634764"/>
                </a:cubicBezTo>
                <a:close/>
              </a:path>
            </a:pathLst>
          </a:custGeom>
          <a:solidFill>
            <a:schemeClr val="bg1"/>
          </a:solidFill>
          <a:ln w="15734" cap="flat">
            <a:solidFill>
              <a:schemeClr val="accent2">
                <a:lumMod val="20000"/>
                <a:lumOff val="80000"/>
              </a:schemeClr>
            </a:solidFill>
            <a:prstDash val="solid"/>
            <a:miter/>
          </a:ln>
          <a:effectLst>
            <a:outerShdw blurRad="165100" sx="102000" sy="102000" algn="ctr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endParaRPr lang="en-PK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CE1EE3DC-03C1-707A-EA74-3A3423A755FF}"/>
              </a:ext>
            </a:extLst>
          </p:cNvPr>
          <p:cNvSpPr/>
          <p:nvPr/>
        </p:nvSpPr>
        <p:spPr>
          <a:xfrm>
            <a:off x="4132805" y="3075885"/>
            <a:ext cx="791380" cy="791462"/>
          </a:xfrm>
          <a:custGeom>
            <a:avLst/>
            <a:gdLst>
              <a:gd name="connsiteX0" fmla="*/ 684715 w 701861"/>
              <a:gd name="connsiteY0" fmla="*/ 459435 h 701934"/>
              <a:gd name="connsiteX1" fmla="*/ 242500 w 701861"/>
              <a:gd name="connsiteY1" fmla="*/ 684715 h 701934"/>
              <a:gd name="connsiteX2" fmla="*/ 17220 w 701861"/>
              <a:gd name="connsiteY2" fmla="*/ 242500 h 701934"/>
              <a:gd name="connsiteX3" fmla="*/ 459436 w 701861"/>
              <a:gd name="connsiteY3" fmla="*/ 17220 h 701934"/>
              <a:gd name="connsiteX4" fmla="*/ 684715 w 701861"/>
              <a:gd name="connsiteY4" fmla="*/ 459435 h 70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861" h="701934">
                <a:moveTo>
                  <a:pt x="684715" y="459435"/>
                </a:moveTo>
                <a:cubicBezTo>
                  <a:pt x="624892" y="643468"/>
                  <a:pt x="426533" y="744537"/>
                  <a:pt x="242500" y="684715"/>
                </a:cubicBezTo>
                <a:cubicBezTo>
                  <a:pt x="58467" y="624892"/>
                  <a:pt x="-42602" y="426533"/>
                  <a:pt x="17220" y="242500"/>
                </a:cubicBezTo>
                <a:cubicBezTo>
                  <a:pt x="77043" y="58466"/>
                  <a:pt x="275402" y="-42602"/>
                  <a:pt x="459436" y="17220"/>
                </a:cubicBezTo>
                <a:cubicBezTo>
                  <a:pt x="643311" y="77043"/>
                  <a:pt x="744380" y="275402"/>
                  <a:pt x="684715" y="459435"/>
                </a:cubicBezTo>
                <a:close/>
              </a:path>
            </a:pathLst>
          </a:custGeom>
          <a:solidFill>
            <a:schemeClr val="bg1"/>
          </a:solidFill>
          <a:ln w="15734" cap="flat">
            <a:solidFill>
              <a:schemeClr val="accent2">
                <a:lumMod val="20000"/>
                <a:lumOff val="80000"/>
              </a:schemeClr>
            </a:solidFill>
            <a:prstDash val="solid"/>
            <a:miter/>
          </a:ln>
          <a:effectLst>
            <a:outerShdw blurRad="165100" sx="102000" sy="102000" algn="ctr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endParaRPr lang="en-PK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6B696CF7-EB89-26E7-96CC-C5800CC9E76A}"/>
              </a:ext>
            </a:extLst>
          </p:cNvPr>
          <p:cNvSpPr/>
          <p:nvPr/>
        </p:nvSpPr>
        <p:spPr>
          <a:xfrm>
            <a:off x="4131541" y="4248880"/>
            <a:ext cx="791464" cy="791462"/>
          </a:xfrm>
          <a:custGeom>
            <a:avLst/>
            <a:gdLst>
              <a:gd name="connsiteX0" fmla="*/ 684715 w 701935"/>
              <a:gd name="connsiteY0" fmla="*/ 242500 h 701934"/>
              <a:gd name="connsiteX1" fmla="*/ 459436 w 701935"/>
              <a:gd name="connsiteY1" fmla="*/ 684715 h 701934"/>
              <a:gd name="connsiteX2" fmla="*/ 17220 w 701935"/>
              <a:gd name="connsiteY2" fmla="*/ 459435 h 701934"/>
              <a:gd name="connsiteX3" fmla="*/ 242500 w 701935"/>
              <a:gd name="connsiteY3" fmla="*/ 17220 h 701934"/>
              <a:gd name="connsiteX4" fmla="*/ 684715 w 701935"/>
              <a:gd name="connsiteY4" fmla="*/ 242500 h 70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935" h="701934">
                <a:moveTo>
                  <a:pt x="684715" y="242500"/>
                </a:moveTo>
                <a:cubicBezTo>
                  <a:pt x="744538" y="426533"/>
                  <a:pt x="643469" y="624892"/>
                  <a:pt x="459436" y="684715"/>
                </a:cubicBezTo>
                <a:cubicBezTo>
                  <a:pt x="275402" y="744537"/>
                  <a:pt x="77043" y="643468"/>
                  <a:pt x="17220" y="459435"/>
                </a:cubicBezTo>
                <a:cubicBezTo>
                  <a:pt x="-42602" y="275402"/>
                  <a:pt x="58467" y="77043"/>
                  <a:pt x="242500" y="17220"/>
                </a:cubicBezTo>
                <a:cubicBezTo>
                  <a:pt x="426533" y="-42602"/>
                  <a:pt x="624892" y="58466"/>
                  <a:pt x="684715" y="242500"/>
                </a:cubicBezTo>
                <a:close/>
              </a:path>
            </a:pathLst>
          </a:custGeom>
          <a:solidFill>
            <a:schemeClr val="bg1"/>
          </a:solidFill>
          <a:ln w="15734" cap="flat">
            <a:solidFill>
              <a:schemeClr val="accent2">
                <a:lumMod val="20000"/>
                <a:lumOff val="80000"/>
              </a:schemeClr>
            </a:solidFill>
            <a:prstDash val="solid"/>
            <a:miter/>
          </a:ln>
          <a:effectLst>
            <a:outerShdw blurRad="165100" sx="102000" sy="102000" algn="ctr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endParaRPr lang="en-PK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27B19F46-4D78-9263-CA46-43256AE0F2FD}"/>
              </a:ext>
            </a:extLst>
          </p:cNvPr>
          <p:cNvSpPr/>
          <p:nvPr/>
        </p:nvSpPr>
        <p:spPr>
          <a:xfrm>
            <a:off x="4820035" y="5198815"/>
            <a:ext cx="791182" cy="791232"/>
          </a:xfrm>
          <a:custGeom>
            <a:avLst/>
            <a:gdLst>
              <a:gd name="connsiteX0" fmla="*/ 557153 w 701686"/>
              <a:gd name="connsiteY0" fmla="*/ 66967 h 701731"/>
              <a:gd name="connsiteX1" fmla="*/ 634765 w 701686"/>
              <a:gd name="connsiteY1" fmla="*/ 557197 h 701731"/>
              <a:gd name="connsiteX2" fmla="*/ 144534 w 701686"/>
              <a:gd name="connsiteY2" fmla="*/ 634809 h 701731"/>
              <a:gd name="connsiteX3" fmla="*/ 66922 w 701686"/>
              <a:gd name="connsiteY3" fmla="*/ 144579 h 701731"/>
              <a:gd name="connsiteX4" fmla="*/ 557153 w 701686"/>
              <a:gd name="connsiteY4" fmla="*/ 66967 h 701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686" h="701731">
                <a:moveTo>
                  <a:pt x="557153" y="66967"/>
                </a:moveTo>
                <a:cubicBezTo>
                  <a:pt x="713636" y="180787"/>
                  <a:pt x="748585" y="400557"/>
                  <a:pt x="634765" y="557197"/>
                </a:cubicBezTo>
                <a:cubicBezTo>
                  <a:pt x="520944" y="713681"/>
                  <a:pt x="301175" y="748630"/>
                  <a:pt x="144534" y="634809"/>
                </a:cubicBezTo>
                <a:cubicBezTo>
                  <a:pt x="-11949" y="520989"/>
                  <a:pt x="-46898" y="301220"/>
                  <a:pt x="66922" y="144579"/>
                </a:cubicBezTo>
                <a:cubicBezTo>
                  <a:pt x="180742" y="-12062"/>
                  <a:pt x="400669" y="-46853"/>
                  <a:pt x="557153" y="66967"/>
                </a:cubicBezTo>
                <a:close/>
              </a:path>
            </a:pathLst>
          </a:custGeom>
          <a:solidFill>
            <a:schemeClr val="bg1"/>
          </a:solidFill>
          <a:ln w="15734" cap="flat">
            <a:solidFill>
              <a:schemeClr val="accent2">
                <a:lumMod val="20000"/>
                <a:lumOff val="80000"/>
              </a:schemeClr>
            </a:solidFill>
            <a:prstDash val="solid"/>
            <a:miter/>
          </a:ln>
          <a:effectLst>
            <a:outerShdw blurRad="165100" sx="102000" sy="102000" algn="ctr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endParaRPr lang="en-PK"/>
          </a:p>
        </p:txBody>
      </p:sp>
      <p:sp>
        <p:nvSpPr>
          <p:cNvPr id="96" name="Rectangle: Top Corners Rounded 95">
            <a:extLst>
              <a:ext uri="{FF2B5EF4-FFF2-40B4-BE49-F238E27FC236}">
                <a16:creationId xmlns:a16="http://schemas.microsoft.com/office/drawing/2014/main" id="{0683C898-26CF-AD01-E8EC-1F83B9639FF4}"/>
              </a:ext>
            </a:extLst>
          </p:cNvPr>
          <p:cNvSpPr/>
          <p:nvPr/>
        </p:nvSpPr>
        <p:spPr>
          <a:xfrm rot="16200000">
            <a:off x="8684467" y="-846771"/>
            <a:ext cx="475149" cy="5024292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97" name="Rectangle: Top Corners Rounded 96">
            <a:extLst>
              <a:ext uri="{FF2B5EF4-FFF2-40B4-BE49-F238E27FC236}">
                <a16:creationId xmlns:a16="http://schemas.microsoft.com/office/drawing/2014/main" id="{BEF6E656-1F03-DC8C-6C27-BCB5612DD4C9}"/>
              </a:ext>
            </a:extLst>
          </p:cNvPr>
          <p:cNvSpPr/>
          <p:nvPr/>
        </p:nvSpPr>
        <p:spPr>
          <a:xfrm rot="5400000" flipH="1">
            <a:off x="3506328" y="-846771"/>
            <a:ext cx="475149" cy="502429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5BB40D9-7DBF-65EB-B1B1-D83DEAED3A64}"/>
              </a:ext>
            </a:extLst>
          </p:cNvPr>
          <p:cNvSpPr txBox="1"/>
          <p:nvPr/>
        </p:nvSpPr>
        <p:spPr>
          <a:xfrm>
            <a:off x="3522949" y="1465320"/>
            <a:ext cx="24663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+mj-lt"/>
              </a:rPr>
              <a:t>Action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9B65AAD-C243-64BE-309E-B61E875D73A7}"/>
              </a:ext>
            </a:extLst>
          </p:cNvPr>
          <p:cNvSpPr txBox="1"/>
          <p:nvPr/>
        </p:nvSpPr>
        <p:spPr>
          <a:xfrm>
            <a:off x="6676622" y="1465320"/>
            <a:ext cx="24663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Consequence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9F818DA-2AF7-2E59-79B0-3FFF78AC36AF}"/>
              </a:ext>
            </a:extLst>
          </p:cNvPr>
          <p:cNvSpPr txBox="1"/>
          <p:nvPr/>
        </p:nvSpPr>
        <p:spPr>
          <a:xfrm>
            <a:off x="1231757" y="2338684"/>
            <a:ext cx="3371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rgbClr val="232B48"/>
                </a:solidFill>
              </a:rPr>
              <a:t>AI is added to ATS systems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7A6C421-96E9-D3E0-3910-E29F5588B64B}"/>
              </a:ext>
            </a:extLst>
          </p:cNvPr>
          <p:cNvSpPr txBox="1"/>
          <p:nvPr/>
        </p:nvSpPr>
        <p:spPr>
          <a:xfrm>
            <a:off x="1307955" y="3286950"/>
            <a:ext cx="2603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rgbClr val="232B48"/>
                </a:solidFill>
              </a:rPr>
              <a:t>AI tools cheaply available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C63E218-87EC-579C-606D-BB70E529CB69}"/>
              </a:ext>
            </a:extLst>
          </p:cNvPr>
          <p:cNvSpPr txBox="1"/>
          <p:nvPr/>
        </p:nvSpPr>
        <p:spPr>
          <a:xfrm>
            <a:off x="1465118" y="4322882"/>
            <a:ext cx="24465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rgbClr val="232B48"/>
                </a:solidFill>
              </a:rPr>
              <a:t>Unqualified candidates enter the fray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EEB6A75-F7A1-F96D-90E8-E60ADB8C54A5}"/>
              </a:ext>
            </a:extLst>
          </p:cNvPr>
          <p:cNvSpPr txBox="1"/>
          <p:nvPr/>
        </p:nvSpPr>
        <p:spPr>
          <a:xfrm>
            <a:off x="876301" y="5304337"/>
            <a:ext cx="37271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rgbClr val="232B48"/>
                </a:solidFill>
              </a:rPr>
              <a:t>Employers overloaded with unqualified applications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1A4F411-9137-51AE-7A28-9A3A3294B6A5}"/>
              </a:ext>
            </a:extLst>
          </p:cNvPr>
          <p:cNvSpPr txBox="1"/>
          <p:nvPr/>
        </p:nvSpPr>
        <p:spPr>
          <a:xfrm>
            <a:off x="8067695" y="2341079"/>
            <a:ext cx="3371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32B48"/>
                </a:solidFill>
              </a:rPr>
              <a:t>Employers increase candidate friction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8F69C87-72BC-17AD-C12F-0DAAB0A03821}"/>
              </a:ext>
            </a:extLst>
          </p:cNvPr>
          <p:cNvSpPr txBox="1"/>
          <p:nvPr/>
        </p:nvSpPr>
        <p:spPr>
          <a:xfrm>
            <a:off x="8750294" y="3158448"/>
            <a:ext cx="2603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32B48"/>
                </a:solidFill>
              </a:rPr>
              <a:t>Candidates start using tools to sidestep friction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DAB3189-9965-4664-AE61-F7260727F9E2}"/>
              </a:ext>
            </a:extLst>
          </p:cNvPr>
          <p:cNvSpPr txBox="1"/>
          <p:nvPr/>
        </p:nvSpPr>
        <p:spPr>
          <a:xfrm>
            <a:off x="8747774" y="4325382"/>
            <a:ext cx="28712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32B48"/>
                </a:solidFill>
              </a:rPr>
              <a:t>Unqualified candidates use tools to spam applications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3E6F02F-93E4-52E1-749E-5EBCEEE77045}"/>
              </a:ext>
            </a:extLst>
          </p:cNvPr>
          <p:cNvSpPr txBox="1"/>
          <p:nvPr/>
        </p:nvSpPr>
        <p:spPr>
          <a:xfrm>
            <a:off x="8067695" y="5412227"/>
            <a:ext cx="3735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32B48"/>
                </a:solidFill>
              </a:rPr>
              <a:t>Return to Step 1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B1BEAF4-1B55-3E02-FE0C-60DD7E264A04}"/>
              </a:ext>
            </a:extLst>
          </p:cNvPr>
          <p:cNvSpPr txBox="1"/>
          <p:nvPr/>
        </p:nvSpPr>
        <p:spPr>
          <a:xfrm>
            <a:off x="1046972" y="6272219"/>
            <a:ext cx="1057200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232B48"/>
                </a:solidFill>
                <a:latin typeface="+mj-lt"/>
              </a:rPr>
              <a:t>The result: Good candidates get lost in the shuffle.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BD2B1AA-4175-19C0-C6D9-9376F2957755}"/>
              </a:ext>
            </a:extLst>
          </p:cNvPr>
          <p:cNvSpPr txBox="1"/>
          <p:nvPr/>
        </p:nvSpPr>
        <p:spPr>
          <a:xfrm>
            <a:off x="4951510" y="2261740"/>
            <a:ext cx="534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+mj-lt"/>
              </a:rPr>
              <a:t>1.</a:t>
            </a:r>
            <a:endParaRPr lang="en-PK" sz="28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8707659-1D7B-7120-794B-87006E46E87E}"/>
              </a:ext>
            </a:extLst>
          </p:cNvPr>
          <p:cNvSpPr txBox="1"/>
          <p:nvPr/>
        </p:nvSpPr>
        <p:spPr>
          <a:xfrm>
            <a:off x="4261050" y="3210006"/>
            <a:ext cx="534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+mj-lt"/>
              </a:rPr>
              <a:t>2.</a:t>
            </a:r>
            <a:endParaRPr lang="en-PK" sz="28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461C9C9-8EC2-2D2C-4491-A90AA7B26985}"/>
              </a:ext>
            </a:extLst>
          </p:cNvPr>
          <p:cNvSpPr txBox="1"/>
          <p:nvPr/>
        </p:nvSpPr>
        <p:spPr>
          <a:xfrm>
            <a:off x="4259828" y="4383001"/>
            <a:ext cx="534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+mj-lt"/>
              </a:rPr>
              <a:t>3.</a:t>
            </a:r>
            <a:endParaRPr lang="en-PK" sz="28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30E1377-284A-F9A3-0C31-6E8A868F778B}"/>
              </a:ext>
            </a:extLst>
          </p:cNvPr>
          <p:cNvSpPr txBox="1"/>
          <p:nvPr/>
        </p:nvSpPr>
        <p:spPr>
          <a:xfrm>
            <a:off x="4948181" y="5332821"/>
            <a:ext cx="534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+mj-lt"/>
              </a:rPr>
              <a:t>4.</a:t>
            </a:r>
            <a:endParaRPr lang="en-PK" sz="28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7864F7D-50A6-0173-DD55-AA3EEB8A1A35}"/>
              </a:ext>
            </a:extLst>
          </p:cNvPr>
          <p:cNvSpPr txBox="1"/>
          <p:nvPr/>
        </p:nvSpPr>
        <p:spPr>
          <a:xfrm>
            <a:off x="7182714" y="2264135"/>
            <a:ext cx="534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latin typeface="+mj-lt"/>
              </a:rPr>
              <a:t>1.</a:t>
            </a:r>
            <a:endParaRPr lang="en-PK" sz="28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78E87AD-1AF0-B55A-B83D-E935F03AA935}"/>
              </a:ext>
            </a:extLst>
          </p:cNvPr>
          <p:cNvSpPr txBox="1"/>
          <p:nvPr/>
        </p:nvSpPr>
        <p:spPr>
          <a:xfrm>
            <a:off x="7871226" y="3213942"/>
            <a:ext cx="534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latin typeface="+mj-lt"/>
              </a:rPr>
              <a:t>2.</a:t>
            </a:r>
            <a:endParaRPr lang="en-PK" sz="28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E4D2217-0C79-2A73-CB1D-2B78283AE825}"/>
              </a:ext>
            </a:extLst>
          </p:cNvPr>
          <p:cNvSpPr txBox="1"/>
          <p:nvPr/>
        </p:nvSpPr>
        <p:spPr>
          <a:xfrm>
            <a:off x="7869966" y="4386937"/>
            <a:ext cx="534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latin typeface="+mj-lt"/>
              </a:rPr>
              <a:t>3.</a:t>
            </a:r>
            <a:endParaRPr lang="en-PK" sz="28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C9FBC03-4DA8-E85D-F3E0-1E17F6FD1696}"/>
              </a:ext>
            </a:extLst>
          </p:cNvPr>
          <p:cNvSpPr txBox="1"/>
          <p:nvPr/>
        </p:nvSpPr>
        <p:spPr>
          <a:xfrm>
            <a:off x="7179487" y="5335283"/>
            <a:ext cx="534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latin typeface="+mj-lt"/>
              </a:rPr>
              <a:t>4.</a:t>
            </a:r>
            <a:endParaRPr lang="en-PK" sz="2800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129" name="Graphic 128">
            <a:extLst>
              <a:ext uri="{FF2B5EF4-FFF2-40B4-BE49-F238E27FC236}">
                <a16:creationId xmlns:a16="http://schemas.microsoft.com/office/drawing/2014/main" id="{BBB8F0EC-6866-FD0C-5403-B01B0A466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28468" y="3647392"/>
            <a:ext cx="825381" cy="82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16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1406A-EEF9-03B3-0594-545864344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Placeholder 48" descr="A close up of a machine&#10;&#10;Description automatically generated">
            <a:extLst>
              <a:ext uri="{FF2B5EF4-FFF2-40B4-BE49-F238E27FC236}">
                <a16:creationId xmlns:a16="http://schemas.microsoft.com/office/drawing/2014/main" id="{87BBC77C-A568-BFB4-21C6-8A67BCD6E42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68" b="23168"/>
          <a:stretch>
            <a:fillRect/>
          </a:stretch>
        </p:blipFill>
        <p:spPr/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1FA6FE2-8448-6B25-0CE7-684C2E939479}"/>
              </a:ext>
            </a:extLst>
          </p:cNvPr>
          <p:cNvSpPr/>
          <p:nvPr/>
        </p:nvSpPr>
        <p:spPr>
          <a:xfrm rot="5400000">
            <a:off x="5135938" y="-175928"/>
            <a:ext cx="6902265" cy="7209857"/>
          </a:xfrm>
          <a:custGeom>
            <a:avLst/>
            <a:gdLst>
              <a:gd name="connsiteX0" fmla="*/ 0 w 6902265"/>
              <a:gd name="connsiteY0" fmla="*/ 7209857 h 7209857"/>
              <a:gd name="connsiteX1" fmla="*/ 0 w 6902265"/>
              <a:gd name="connsiteY1" fmla="*/ 0 h 7209857"/>
              <a:gd name="connsiteX2" fmla="*/ 6902265 w 6902265"/>
              <a:gd name="connsiteY2" fmla="*/ 0 h 7209857"/>
              <a:gd name="connsiteX3" fmla="*/ 6902265 w 6902265"/>
              <a:gd name="connsiteY3" fmla="*/ 2578738 h 7209857"/>
              <a:gd name="connsiteX4" fmla="*/ 6716743 w 6902265"/>
              <a:gd name="connsiteY4" fmla="*/ 2602273 h 7209857"/>
              <a:gd name="connsiteX5" fmla="*/ 3228587 w 6902265"/>
              <a:gd name="connsiteY5" fmla="*/ 3731835 h 7209857"/>
              <a:gd name="connsiteX6" fmla="*/ 522724 w 6902265"/>
              <a:gd name="connsiteY6" fmla="*/ 6391396 h 7209857"/>
              <a:gd name="connsiteX7" fmla="*/ 105628 w 6902265"/>
              <a:gd name="connsiteY7" fmla="*/ 7030662 h 7209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02265" h="7209857">
                <a:moveTo>
                  <a:pt x="0" y="7209857"/>
                </a:moveTo>
                <a:lnTo>
                  <a:pt x="0" y="0"/>
                </a:lnTo>
                <a:lnTo>
                  <a:pt x="6902265" y="0"/>
                </a:lnTo>
                <a:lnTo>
                  <a:pt x="6902265" y="2578738"/>
                </a:lnTo>
                <a:lnTo>
                  <a:pt x="6716743" y="2602273"/>
                </a:lnTo>
                <a:cubicBezTo>
                  <a:pt x="5487337" y="2772249"/>
                  <a:pt x="4286711" y="3097820"/>
                  <a:pt x="3228587" y="3731835"/>
                </a:cubicBezTo>
                <a:cubicBezTo>
                  <a:pt x="2135346" y="4386852"/>
                  <a:pt x="1247192" y="5342819"/>
                  <a:pt x="522724" y="6391396"/>
                </a:cubicBezTo>
                <a:cubicBezTo>
                  <a:pt x="377967" y="6600906"/>
                  <a:pt x="239337" y="6814263"/>
                  <a:pt x="105628" y="7030662"/>
                </a:cubicBezTo>
                <a:close/>
              </a:path>
            </a:pathLst>
          </a:custGeom>
          <a:solidFill>
            <a:srgbClr val="232B48">
              <a:alpha val="88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PK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D6A7F7F-9856-BC6A-8EC3-56E2DE10C080}"/>
              </a:ext>
            </a:extLst>
          </p:cNvPr>
          <p:cNvGrpSpPr/>
          <p:nvPr/>
        </p:nvGrpSpPr>
        <p:grpSpPr>
          <a:xfrm>
            <a:off x="7053630" y="419260"/>
            <a:ext cx="3097360" cy="6208516"/>
            <a:chOff x="7344114" y="219129"/>
            <a:chExt cx="3251427" cy="6517338"/>
          </a:xfrm>
        </p:grpSpPr>
        <p:pic>
          <p:nvPicPr>
            <p:cNvPr id="3" name="Picture 2" descr="A screenshot of a phone&#10;&#10;Description automatically generated">
              <a:extLst>
                <a:ext uri="{FF2B5EF4-FFF2-40B4-BE49-F238E27FC236}">
                  <a16:creationId xmlns:a16="http://schemas.microsoft.com/office/drawing/2014/main" id="{BE154338-924A-D436-F83A-EEE95EA36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97"/>
            <a:stretch/>
          </p:blipFill>
          <p:spPr>
            <a:xfrm>
              <a:off x="7647214" y="437994"/>
              <a:ext cx="2645227" cy="5838346"/>
            </a:xfrm>
            <a:prstGeom prst="roundRect">
              <a:avLst>
                <a:gd name="adj" fmla="val 8832"/>
              </a:avLst>
            </a:prstGeom>
          </p:spPr>
        </p:pic>
        <p:pic>
          <p:nvPicPr>
            <p:cNvPr id="21" name="MOCKUP 02">
              <a:extLst>
                <a:ext uri="{FF2B5EF4-FFF2-40B4-BE49-F238E27FC236}">
                  <a16:creationId xmlns:a16="http://schemas.microsoft.com/office/drawing/2014/main" id="{AFCF1A45-680B-D499-97A2-5D5B6B82A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74"/>
            <a:stretch/>
          </p:blipFill>
          <p:spPr>
            <a:xfrm>
              <a:off x="7344114" y="219129"/>
              <a:ext cx="3251427" cy="6517338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3B84A28-B202-70DC-446D-5B5CD3E3B798}"/>
              </a:ext>
            </a:extLst>
          </p:cNvPr>
          <p:cNvSpPr txBox="1"/>
          <p:nvPr/>
        </p:nvSpPr>
        <p:spPr>
          <a:xfrm>
            <a:off x="901859" y="1672348"/>
            <a:ext cx="489917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+mj-lt"/>
              </a:rPr>
              <a:t>TECH INDUSTRY IS THE </a:t>
            </a:r>
            <a:r>
              <a:rPr lang="en-US" sz="4000" dirty="0">
                <a:solidFill>
                  <a:schemeClr val="accent1"/>
                </a:solidFill>
                <a:latin typeface="+mj-lt"/>
              </a:rPr>
              <a:t>ONLY WINNER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370EC2-C476-1333-7A24-8570443D8DCE}"/>
              </a:ext>
            </a:extLst>
          </p:cNvPr>
          <p:cNvSpPr txBox="1"/>
          <p:nvPr/>
        </p:nvSpPr>
        <p:spPr>
          <a:xfrm>
            <a:off x="1978293" y="3259476"/>
            <a:ext cx="392001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/>
              <a:t>This problem was created by tech companies.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F2F1C56-63FD-01DF-A5F0-C4B96452CC28}"/>
              </a:ext>
            </a:extLst>
          </p:cNvPr>
          <p:cNvSpPr/>
          <p:nvPr/>
        </p:nvSpPr>
        <p:spPr>
          <a:xfrm>
            <a:off x="1016954" y="3259969"/>
            <a:ext cx="830010" cy="830010"/>
          </a:xfrm>
          <a:prstGeom prst="ellipse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5AC26D-24CC-1B70-7CC8-0079A81D5662}"/>
              </a:ext>
            </a:extLst>
          </p:cNvPr>
          <p:cNvSpPr txBox="1"/>
          <p:nvPr/>
        </p:nvSpPr>
        <p:spPr>
          <a:xfrm>
            <a:off x="1978293" y="4354655"/>
            <a:ext cx="392001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/>
              <a:t>They’ve monetized the pain from both employers and candidates.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A21BA50-5B9B-3CF3-C704-5562FB43ED9B}"/>
              </a:ext>
            </a:extLst>
          </p:cNvPr>
          <p:cNvSpPr/>
          <p:nvPr/>
        </p:nvSpPr>
        <p:spPr>
          <a:xfrm>
            <a:off x="1016954" y="4355148"/>
            <a:ext cx="830010" cy="830010"/>
          </a:xfrm>
          <a:prstGeom prst="ellipse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D7A0F113-0A65-5A20-56D8-7DC7139142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78594" y="3421609"/>
            <a:ext cx="506731" cy="506731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A5A9F776-F62B-1660-6E71-E896CDC004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80499" y="4518693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3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B4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D833A8-4BC0-69BD-711E-DAB4364CC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Placeholder 48">
            <a:extLst>
              <a:ext uri="{FF2B5EF4-FFF2-40B4-BE49-F238E27FC236}">
                <a16:creationId xmlns:a16="http://schemas.microsoft.com/office/drawing/2014/main" id="{34C118C5-33CA-6130-FC74-5619958630C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4" r="6554"/>
          <a:stretch/>
        </p:blipFill>
        <p:spPr>
          <a:xfrm>
            <a:off x="2406515" y="3429000"/>
            <a:ext cx="4470400" cy="3429000"/>
          </a:xfr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67295E3-18FD-54F6-D65B-CC9B7CDB394D}"/>
              </a:ext>
            </a:extLst>
          </p:cNvPr>
          <p:cNvGrpSpPr/>
          <p:nvPr/>
        </p:nvGrpSpPr>
        <p:grpSpPr>
          <a:xfrm>
            <a:off x="1030827" y="3927565"/>
            <a:ext cx="3698653" cy="2229462"/>
            <a:chOff x="1030827" y="3590363"/>
            <a:chExt cx="3698653" cy="222946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1E9515C-2DBD-1ED3-C34F-8F34F60C57FF}"/>
                </a:ext>
              </a:extLst>
            </p:cNvPr>
            <p:cNvSpPr/>
            <p:nvPr/>
          </p:nvSpPr>
          <p:spPr>
            <a:xfrm>
              <a:off x="1030827" y="3590363"/>
              <a:ext cx="3698653" cy="2229462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  <a:effectLst>
              <a:outerShdw blurRad="1079500" dist="1143000" dir="2700000" sx="80000" sy="8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5D74023-10E1-C324-C320-715C10C60268}"/>
                </a:ext>
              </a:extLst>
            </p:cNvPr>
            <p:cNvSpPr/>
            <p:nvPr/>
          </p:nvSpPr>
          <p:spPr>
            <a:xfrm rot="5400000">
              <a:off x="528415" y="4092776"/>
              <a:ext cx="1092382" cy="8755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AA24CD9-8E8B-2700-A8FC-885659A1E8B8}"/>
                </a:ext>
              </a:extLst>
            </p:cNvPr>
            <p:cNvGrpSpPr/>
            <p:nvPr/>
          </p:nvGrpSpPr>
          <p:grpSpPr>
            <a:xfrm>
              <a:off x="1317525" y="3794762"/>
              <a:ext cx="3273403" cy="1820664"/>
              <a:chOff x="1410125" y="3754060"/>
              <a:chExt cx="3273403" cy="1820664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BA9876-8C3E-BD9D-5731-E0D3FD6C1842}"/>
                  </a:ext>
                </a:extLst>
              </p:cNvPr>
              <p:cNvSpPr txBox="1"/>
              <p:nvPr/>
            </p:nvSpPr>
            <p:spPr>
              <a:xfrm>
                <a:off x="1410125" y="3754060"/>
                <a:ext cx="3273403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0">
                  <a:buFont typeface="Arial" panose="020B0604020202020204" pitchFamily="34" charset="0"/>
                  <a:buNone/>
                </a:pPr>
                <a:r>
                  <a:rPr lang="en-US" sz="4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THE FUNNEL IS BROKEN!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4C86650-08BE-C032-96D5-E4D6F947657C}"/>
                  </a:ext>
                </a:extLst>
              </p:cNvPr>
              <p:cNvSpPr txBox="1"/>
              <p:nvPr/>
            </p:nvSpPr>
            <p:spPr>
              <a:xfrm>
                <a:off x="1410125" y="5113059"/>
                <a:ext cx="327340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0">
                  <a:buFont typeface="Arial" panose="020B0604020202020204" pitchFamily="34" charset="0"/>
                  <a:buNone/>
                </a:pPr>
                <a:r>
                  <a:rPr lang="en-US" sz="2400" dirty="0">
                    <a:solidFill>
                      <a:schemeClr val="accent1"/>
                    </a:solidFill>
                    <a:latin typeface="+mj-lt"/>
                  </a:rPr>
                  <a:t>Current issues: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894B506-AB91-6279-7A2C-1DBDA260EBD6}"/>
              </a:ext>
            </a:extLst>
          </p:cNvPr>
          <p:cNvGrpSpPr/>
          <p:nvPr/>
        </p:nvGrpSpPr>
        <p:grpSpPr>
          <a:xfrm>
            <a:off x="7222603" y="671417"/>
            <a:ext cx="4588397" cy="861775"/>
            <a:chOff x="7222603" y="618462"/>
            <a:chExt cx="4588397" cy="8617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C239F2-39F7-DE14-5445-DE603EA17CAF}"/>
                </a:ext>
              </a:extLst>
            </p:cNvPr>
            <p:cNvSpPr txBox="1"/>
            <p:nvPr/>
          </p:nvSpPr>
          <p:spPr>
            <a:xfrm>
              <a:off x="7222603" y="1018572"/>
              <a:ext cx="45883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Academic credential inflation</a:t>
              </a:r>
              <a:endParaRPr lang="en-PK" sz="240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4D43954-A2A9-9BD2-EE19-438868E9931A}"/>
                </a:ext>
              </a:extLst>
            </p:cNvPr>
            <p:cNvSpPr txBox="1"/>
            <p:nvPr/>
          </p:nvSpPr>
          <p:spPr>
            <a:xfrm>
              <a:off x="7222603" y="618462"/>
              <a:ext cx="45883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2"/>
                  </a:solidFill>
                  <a:latin typeface="+mj-lt"/>
                </a:rPr>
                <a:t>01.</a:t>
              </a:r>
              <a:endParaRPr lang="en-PK" sz="2000" dirty="0">
                <a:solidFill>
                  <a:schemeClr val="accent2"/>
                </a:solidFill>
                <a:latin typeface="+mj-lt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D212989-5E32-3D1A-E229-38AEAAD109C7}"/>
              </a:ext>
            </a:extLst>
          </p:cNvPr>
          <p:cNvGrpSpPr/>
          <p:nvPr/>
        </p:nvGrpSpPr>
        <p:grpSpPr>
          <a:xfrm>
            <a:off x="7222603" y="2099436"/>
            <a:ext cx="4588397" cy="861775"/>
            <a:chOff x="7222603" y="618462"/>
            <a:chExt cx="4588397" cy="86177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7C235C-8010-E490-A0CD-5A307E663618}"/>
                </a:ext>
              </a:extLst>
            </p:cNvPr>
            <p:cNvSpPr txBox="1"/>
            <p:nvPr/>
          </p:nvSpPr>
          <p:spPr>
            <a:xfrm>
              <a:off x="7222603" y="1018572"/>
              <a:ext cx="45883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AI-powered filter manipulation</a:t>
              </a:r>
              <a:endParaRPr lang="en-PK" sz="240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EAD23BD-B733-CCA1-9B5D-21D4B36A154A}"/>
                </a:ext>
              </a:extLst>
            </p:cNvPr>
            <p:cNvSpPr txBox="1"/>
            <p:nvPr/>
          </p:nvSpPr>
          <p:spPr>
            <a:xfrm>
              <a:off x="7222603" y="618462"/>
              <a:ext cx="45883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2"/>
                  </a:solidFill>
                  <a:latin typeface="+mj-lt"/>
                </a:rPr>
                <a:t>02.</a:t>
              </a:r>
              <a:endParaRPr lang="en-PK" sz="2000" dirty="0">
                <a:solidFill>
                  <a:schemeClr val="accent2"/>
                </a:solidFill>
                <a:latin typeface="+mj-lt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168937-28CB-B11A-EA18-A74F35BB8107}"/>
              </a:ext>
            </a:extLst>
          </p:cNvPr>
          <p:cNvGrpSpPr/>
          <p:nvPr/>
        </p:nvGrpSpPr>
        <p:grpSpPr>
          <a:xfrm>
            <a:off x="7222603" y="3527455"/>
            <a:ext cx="4588397" cy="861775"/>
            <a:chOff x="7222603" y="618462"/>
            <a:chExt cx="4588397" cy="86177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CCB9A7D-FBBC-F1FA-1C0C-F0EE3922E5F7}"/>
                </a:ext>
              </a:extLst>
            </p:cNvPr>
            <p:cNvSpPr txBox="1"/>
            <p:nvPr/>
          </p:nvSpPr>
          <p:spPr>
            <a:xfrm>
              <a:off x="7222603" y="1018572"/>
              <a:ext cx="45883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AI-powered interview deception tactics</a:t>
              </a:r>
              <a:endParaRPr lang="en-PK" sz="2400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4EA7F80-A33C-7D1E-0DC0-9CA39AC4762A}"/>
                </a:ext>
              </a:extLst>
            </p:cNvPr>
            <p:cNvSpPr txBox="1"/>
            <p:nvPr/>
          </p:nvSpPr>
          <p:spPr>
            <a:xfrm>
              <a:off x="7222603" y="618462"/>
              <a:ext cx="45883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2"/>
                  </a:solidFill>
                  <a:latin typeface="+mj-lt"/>
                </a:rPr>
                <a:t>03.</a:t>
              </a:r>
              <a:endParaRPr lang="en-PK" sz="2000" dirty="0">
                <a:solidFill>
                  <a:schemeClr val="accent2"/>
                </a:solidFill>
                <a:latin typeface="+mj-lt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1DCEB10-42EE-52D3-ED0B-C48AE20CC162}"/>
              </a:ext>
            </a:extLst>
          </p:cNvPr>
          <p:cNvGrpSpPr/>
          <p:nvPr/>
        </p:nvGrpSpPr>
        <p:grpSpPr>
          <a:xfrm>
            <a:off x="7222603" y="4955476"/>
            <a:ext cx="4588397" cy="1231107"/>
            <a:chOff x="7222603" y="618462"/>
            <a:chExt cx="4588397" cy="123110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CDD5045-2487-53F3-785F-63C3140EFA43}"/>
                </a:ext>
              </a:extLst>
            </p:cNvPr>
            <p:cNvSpPr txBox="1"/>
            <p:nvPr/>
          </p:nvSpPr>
          <p:spPr>
            <a:xfrm>
              <a:off x="7222603" y="1018572"/>
              <a:ext cx="45883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Trivia-based assessment and take-home coding problems are no longer effective</a:t>
              </a:r>
              <a:endParaRPr lang="en-PK" sz="2400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9E5E365-2040-A643-E890-23CEBF47C50C}"/>
                </a:ext>
              </a:extLst>
            </p:cNvPr>
            <p:cNvSpPr txBox="1"/>
            <p:nvPr/>
          </p:nvSpPr>
          <p:spPr>
            <a:xfrm>
              <a:off x="7222603" y="618462"/>
              <a:ext cx="45883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2"/>
                  </a:solidFill>
                  <a:latin typeface="+mj-lt"/>
                </a:rPr>
                <a:t>04.</a:t>
              </a:r>
              <a:endParaRPr lang="en-PK" sz="2000" dirty="0">
                <a:solidFill>
                  <a:schemeClr val="accent2"/>
                </a:solidFill>
                <a:latin typeface="+mj-lt"/>
              </a:endParaRPr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19CEA70-8070-80EC-2C9B-838F1C1E15D5}"/>
              </a:ext>
            </a:extLst>
          </p:cNvPr>
          <p:cNvCxnSpPr/>
          <p:nvPr/>
        </p:nvCxnSpPr>
        <p:spPr>
          <a:xfrm>
            <a:off x="7222603" y="1816314"/>
            <a:ext cx="4487952" cy="0"/>
          </a:xfrm>
          <a:prstGeom prst="line">
            <a:avLst/>
          </a:prstGeom>
          <a:ln>
            <a:solidFill>
              <a:schemeClr val="accent1">
                <a:alpha val="3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9EEE373-E1BE-7087-F0F3-F97873020D53}"/>
              </a:ext>
            </a:extLst>
          </p:cNvPr>
          <p:cNvCxnSpPr/>
          <p:nvPr/>
        </p:nvCxnSpPr>
        <p:spPr>
          <a:xfrm>
            <a:off x="7222603" y="3244333"/>
            <a:ext cx="4487952" cy="0"/>
          </a:xfrm>
          <a:prstGeom prst="line">
            <a:avLst/>
          </a:prstGeom>
          <a:ln>
            <a:solidFill>
              <a:schemeClr val="accent1">
                <a:alpha val="3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0C868DF-BD49-24FC-EA4E-3E2DE2890153}"/>
              </a:ext>
            </a:extLst>
          </p:cNvPr>
          <p:cNvCxnSpPr/>
          <p:nvPr/>
        </p:nvCxnSpPr>
        <p:spPr>
          <a:xfrm>
            <a:off x="7222603" y="4672352"/>
            <a:ext cx="4487952" cy="0"/>
          </a:xfrm>
          <a:prstGeom prst="line">
            <a:avLst/>
          </a:prstGeom>
          <a:ln>
            <a:solidFill>
              <a:schemeClr val="accent1">
                <a:alpha val="3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hat&#10;&#10;Description automatically generated">
            <a:extLst>
              <a:ext uri="{FF2B5EF4-FFF2-40B4-BE49-F238E27FC236}">
                <a16:creationId xmlns:a16="http://schemas.microsoft.com/office/drawing/2014/main" id="{486FDAAA-A7AA-3ADA-B7A7-8D308D2BE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880" y="-3252102"/>
            <a:ext cx="5297035" cy="277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27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7.40741E-7 L -4.79167E-6 0.5208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8280479E-E697-D5F9-0837-3A3F5F865654}"/>
              </a:ext>
            </a:extLst>
          </p:cNvPr>
          <p:cNvSpPr txBox="1"/>
          <p:nvPr/>
        </p:nvSpPr>
        <p:spPr>
          <a:xfrm>
            <a:off x="881539" y="680717"/>
            <a:ext cx="95963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accent2"/>
                </a:solidFill>
                <a:latin typeface="+mj-lt"/>
              </a:rPr>
              <a:t>KEY TRAITS FOR </a:t>
            </a:r>
            <a:r>
              <a:rPr lang="en-US" sz="4400" dirty="0">
                <a:solidFill>
                  <a:schemeClr val="accent1"/>
                </a:solidFill>
                <a:latin typeface="+mj-lt"/>
              </a:rPr>
              <a:t>THE AI ERA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F5B1F4-9714-E134-F827-3A0275FBFBD8}"/>
              </a:ext>
            </a:extLst>
          </p:cNvPr>
          <p:cNvSpPr txBox="1"/>
          <p:nvPr/>
        </p:nvSpPr>
        <p:spPr>
          <a:xfrm>
            <a:off x="881539" y="1555646"/>
            <a:ext cx="10929461" cy="461665"/>
          </a:xfrm>
          <a:prstGeom prst="rect">
            <a:avLst/>
          </a:prstGeom>
          <a:solidFill>
            <a:srgbClr val="232B48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AI tools are here to stay. Here’s what we want from candidates: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1140B85-89AC-67FB-A2C6-40EB68546BAD}"/>
              </a:ext>
            </a:extLst>
          </p:cNvPr>
          <p:cNvGrpSpPr/>
          <p:nvPr/>
        </p:nvGrpSpPr>
        <p:grpSpPr>
          <a:xfrm>
            <a:off x="980954" y="2337603"/>
            <a:ext cx="2502062" cy="1739097"/>
            <a:chOff x="980954" y="2337603"/>
            <a:chExt cx="2502062" cy="173909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54F0867-2209-1701-8D5F-08EB3F5DA160}"/>
                </a:ext>
              </a:extLst>
            </p:cNvPr>
            <p:cNvSpPr/>
            <p:nvPr/>
          </p:nvSpPr>
          <p:spPr>
            <a:xfrm>
              <a:off x="980954" y="2337603"/>
              <a:ext cx="2502062" cy="17390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ID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CD225AA-D18C-CC69-2458-CCA18024E737}"/>
                </a:ext>
              </a:extLst>
            </p:cNvPr>
            <p:cNvSpPr/>
            <p:nvPr/>
          </p:nvSpPr>
          <p:spPr>
            <a:xfrm>
              <a:off x="980954" y="2337603"/>
              <a:ext cx="113100" cy="3125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7F54715-8658-EA85-340B-523464A6F73B}"/>
                </a:ext>
              </a:extLst>
            </p:cNvPr>
            <p:cNvSpPr txBox="1"/>
            <p:nvPr/>
          </p:nvSpPr>
          <p:spPr>
            <a:xfrm>
              <a:off x="1094054" y="3073159"/>
              <a:ext cx="219986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“Last-mile” code completion capabilities</a:t>
              </a:r>
            </a:p>
          </p:txBody>
        </p:sp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4D7483D3-5976-59AD-94C4-F17E208C9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6321" b="6321"/>
            <a:stretch/>
          </p:blipFill>
          <p:spPr>
            <a:xfrm>
              <a:off x="2878454" y="2440337"/>
              <a:ext cx="473877" cy="413969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0677787-505D-D732-B0F7-6E9317113C1B}"/>
              </a:ext>
            </a:extLst>
          </p:cNvPr>
          <p:cNvGrpSpPr/>
          <p:nvPr/>
        </p:nvGrpSpPr>
        <p:grpSpPr>
          <a:xfrm>
            <a:off x="3740624" y="2337603"/>
            <a:ext cx="2502062" cy="1739097"/>
            <a:chOff x="3740624" y="2337603"/>
            <a:chExt cx="2502062" cy="173909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AFEDAD-02E1-C74A-C36B-E594AB8584B3}"/>
                </a:ext>
              </a:extLst>
            </p:cNvPr>
            <p:cNvSpPr/>
            <p:nvPr/>
          </p:nvSpPr>
          <p:spPr>
            <a:xfrm>
              <a:off x="3740624" y="2337603"/>
              <a:ext cx="2502062" cy="17390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ID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6BAD045-2E15-7CA6-B9D5-DDB8FA04763C}"/>
                </a:ext>
              </a:extLst>
            </p:cNvPr>
            <p:cNvSpPr/>
            <p:nvPr/>
          </p:nvSpPr>
          <p:spPr>
            <a:xfrm>
              <a:off x="3740624" y="2337603"/>
              <a:ext cx="113100" cy="31253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AB79852-B6D6-C764-F199-1FB562E58CBE}"/>
                </a:ext>
              </a:extLst>
            </p:cNvPr>
            <p:cNvSpPr txBox="1"/>
            <p:nvPr/>
          </p:nvSpPr>
          <p:spPr>
            <a:xfrm>
              <a:off x="3853724" y="3073159"/>
              <a:ext cx="201714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System-level understanding</a:t>
              </a:r>
            </a:p>
          </p:txBody>
        </p: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27E0D57B-3736-87A5-8906-BE214B193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00522" y="2442826"/>
              <a:ext cx="411480" cy="411480"/>
            </a:xfrm>
            <a:prstGeom prst="rect">
              <a:avLst/>
            </a:prstGeom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D59A9AD-77D1-66FD-A631-B0E8B2B84260}"/>
              </a:ext>
            </a:extLst>
          </p:cNvPr>
          <p:cNvGrpSpPr/>
          <p:nvPr/>
        </p:nvGrpSpPr>
        <p:grpSpPr>
          <a:xfrm>
            <a:off x="6500294" y="2337603"/>
            <a:ext cx="2502062" cy="1739097"/>
            <a:chOff x="6500294" y="2337603"/>
            <a:chExt cx="2502062" cy="173909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6F6DCAC-7A71-C2A0-262F-4C817F18153C}"/>
                </a:ext>
              </a:extLst>
            </p:cNvPr>
            <p:cNvSpPr/>
            <p:nvPr/>
          </p:nvSpPr>
          <p:spPr>
            <a:xfrm>
              <a:off x="6500294" y="2337603"/>
              <a:ext cx="2502062" cy="17390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ID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DD2E651-C61D-8823-C240-82EB200FC60F}"/>
                </a:ext>
              </a:extLst>
            </p:cNvPr>
            <p:cNvSpPr/>
            <p:nvPr/>
          </p:nvSpPr>
          <p:spPr>
            <a:xfrm>
              <a:off x="6500294" y="2337603"/>
              <a:ext cx="113100" cy="3125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9109BD1-E2BC-B4A4-D274-E62A0E6D94DC}"/>
                </a:ext>
              </a:extLst>
            </p:cNvPr>
            <p:cNvSpPr txBox="1"/>
            <p:nvPr/>
          </p:nvSpPr>
          <p:spPr>
            <a:xfrm>
              <a:off x="6613394" y="3073159"/>
              <a:ext cx="200067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Security awareness</a:t>
              </a:r>
            </a:p>
          </p:txBody>
        </p: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25DDFC04-9D3D-969B-B8BE-738D80EEC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5156" b="5156"/>
            <a:stretch/>
          </p:blipFill>
          <p:spPr>
            <a:xfrm>
              <a:off x="8412878" y="2442826"/>
              <a:ext cx="458793" cy="41148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FC718D9-1C4B-B594-867B-480B8E85749E}"/>
              </a:ext>
            </a:extLst>
          </p:cNvPr>
          <p:cNvGrpSpPr/>
          <p:nvPr/>
        </p:nvGrpSpPr>
        <p:grpSpPr>
          <a:xfrm>
            <a:off x="9259964" y="2337603"/>
            <a:ext cx="2502062" cy="1739097"/>
            <a:chOff x="9259964" y="2337603"/>
            <a:chExt cx="2502062" cy="173909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EC0D90-78BC-9BF0-096C-02D5D348AB78}"/>
                </a:ext>
              </a:extLst>
            </p:cNvPr>
            <p:cNvSpPr/>
            <p:nvPr/>
          </p:nvSpPr>
          <p:spPr>
            <a:xfrm>
              <a:off x="9259964" y="2337603"/>
              <a:ext cx="2502062" cy="17390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ID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C474697-4ADB-20AD-4DF9-ADA256A3E348}"/>
                </a:ext>
              </a:extLst>
            </p:cNvPr>
            <p:cNvSpPr/>
            <p:nvPr/>
          </p:nvSpPr>
          <p:spPr>
            <a:xfrm>
              <a:off x="9259964" y="2337603"/>
              <a:ext cx="113100" cy="31253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6A3C9B9-C4D1-1976-4631-06960B9173FB}"/>
                </a:ext>
              </a:extLst>
            </p:cNvPr>
            <p:cNvSpPr txBox="1"/>
            <p:nvPr/>
          </p:nvSpPr>
          <p:spPr>
            <a:xfrm>
              <a:off x="9373064" y="3073159"/>
              <a:ext cx="22758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Performance optimization</a:t>
              </a: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EF56CC8A-F359-227B-5408-70B6EE149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t="2467" b="2467"/>
            <a:stretch/>
          </p:blipFill>
          <p:spPr>
            <a:xfrm>
              <a:off x="11198509" y="2442826"/>
              <a:ext cx="432832" cy="41148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169F4D3-FB28-0635-52E3-8B01B37A02F6}"/>
              </a:ext>
            </a:extLst>
          </p:cNvPr>
          <p:cNvGrpSpPr/>
          <p:nvPr/>
        </p:nvGrpSpPr>
        <p:grpSpPr>
          <a:xfrm>
            <a:off x="980954" y="4363830"/>
            <a:ext cx="2502062" cy="1739097"/>
            <a:chOff x="980954" y="4363830"/>
            <a:chExt cx="2502062" cy="173909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52F5049-3FB4-67C2-1102-6AC82EE485B4}"/>
                </a:ext>
              </a:extLst>
            </p:cNvPr>
            <p:cNvSpPr/>
            <p:nvPr/>
          </p:nvSpPr>
          <p:spPr>
            <a:xfrm>
              <a:off x="980954" y="4363830"/>
              <a:ext cx="2502062" cy="17390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ID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6CDD95D-2C5C-8DF5-6444-7BA7017381B5}"/>
                </a:ext>
              </a:extLst>
            </p:cNvPr>
            <p:cNvSpPr/>
            <p:nvPr/>
          </p:nvSpPr>
          <p:spPr>
            <a:xfrm>
              <a:off x="980954" y="4363830"/>
              <a:ext cx="113100" cy="31253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48B38E2-1103-E7B7-393C-012E1C2B92A0}"/>
                </a:ext>
              </a:extLst>
            </p:cNvPr>
            <p:cNvSpPr txBox="1"/>
            <p:nvPr/>
          </p:nvSpPr>
          <p:spPr>
            <a:xfrm>
              <a:off x="1094054" y="5099386"/>
              <a:ext cx="225827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Product/UX design consideration</a:t>
              </a:r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D77F98A2-E71A-245F-D4CD-C3C377F36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939848" y="4469053"/>
              <a:ext cx="411480" cy="411480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2CD73C9-D59F-7B94-212E-73EC7F024C92}"/>
              </a:ext>
            </a:extLst>
          </p:cNvPr>
          <p:cNvGrpSpPr/>
          <p:nvPr/>
        </p:nvGrpSpPr>
        <p:grpSpPr>
          <a:xfrm>
            <a:off x="3740624" y="4363830"/>
            <a:ext cx="2502062" cy="1739097"/>
            <a:chOff x="3740624" y="4363830"/>
            <a:chExt cx="2502062" cy="173909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E5CD59E-0A3A-5768-5187-561F5F90C6DD}"/>
                </a:ext>
              </a:extLst>
            </p:cNvPr>
            <p:cNvSpPr/>
            <p:nvPr/>
          </p:nvSpPr>
          <p:spPr>
            <a:xfrm>
              <a:off x="3740624" y="4363830"/>
              <a:ext cx="2502062" cy="17390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ID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DB60874-C398-74F6-4023-68D6BC3CAA3E}"/>
                </a:ext>
              </a:extLst>
            </p:cNvPr>
            <p:cNvSpPr/>
            <p:nvPr/>
          </p:nvSpPr>
          <p:spPr>
            <a:xfrm>
              <a:off x="3740624" y="4363830"/>
              <a:ext cx="113100" cy="3125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874B6DA-5A59-A80E-8248-5C4F33B2D227}"/>
                </a:ext>
              </a:extLst>
            </p:cNvPr>
            <p:cNvSpPr txBox="1"/>
            <p:nvPr/>
          </p:nvSpPr>
          <p:spPr>
            <a:xfrm>
              <a:off x="3853724" y="5099386"/>
              <a:ext cx="2258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Code verification skills</a:t>
              </a:r>
            </a:p>
          </p:txBody>
        </p: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A5038859-25F1-CA38-2554-CB789C6FA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t="824" b="824"/>
            <a:stretch/>
          </p:blipFill>
          <p:spPr>
            <a:xfrm>
              <a:off x="5697076" y="4469053"/>
              <a:ext cx="418371" cy="411480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B80322C-D8FF-ECBB-67C6-75F973258285}"/>
              </a:ext>
            </a:extLst>
          </p:cNvPr>
          <p:cNvGrpSpPr/>
          <p:nvPr/>
        </p:nvGrpSpPr>
        <p:grpSpPr>
          <a:xfrm>
            <a:off x="6500294" y="4363830"/>
            <a:ext cx="2502062" cy="1739097"/>
            <a:chOff x="6500294" y="4363830"/>
            <a:chExt cx="2502062" cy="173909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5719861-2626-5704-1873-7631CCC65A36}"/>
                </a:ext>
              </a:extLst>
            </p:cNvPr>
            <p:cNvSpPr/>
            <p:nvPr/>
          </p:nvSpPr>
          <p:spPr>
            <a:xfrm>
              <a:off x="6500294" y="4363830"/>
              <a:ext cx="2502062" cy="17390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ID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1310758-DB83-6FED-82A7-6B2F3DBE8ED5}"/>
                </a:ext>
              </a:extLst>
            </p:cNvPr>
            <p:cNvSpPr/>
            <p:nvPr/>
          </p:nvSpPr>
          <p:spPr>
            <a:xfrm>
              <a:off x="6500294" y="4363830"/>
              <a:ext cx="113100" cy="31253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AD0AD79-0613-FCF9-1705-B4E6AE727813}"/>
                </a:ext>
              </a:extLst>
            </p:cNvPr>
            <p:cNvSpPr txBox="1"/>
            <p:nvPr/>
          </p:nvSpPr>
          <p:spPr>
            <a:xfrm>
              <a:off x="6613394" y="5099386"/>
              <a:ext cx="200067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Effective communication skills</a:t>
              </a:r>
            </a:p>
          </p:txBody>
        </p:sp>
        <p:pic>
          <p:nvPicPr>
            <p:cNvPr id="78" name="Graphic 77">
              <a:extLst>
                <a:ext uri="{FF2B5EF4-FFF2-40B4-BE49-F238E27FC236}">
                  <a16:creationId xmlns:a16="http://schemas.microsoft.com/office/drawing/2014/main" id="{A3F896B2-B2DC-A804-4705-22A30E7FD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5041" t="8267" r="5041" b="8267"/>
            <a:stretch/>
          </p:blipFill>
          <p:spPr>
            <a:xfrm>
              <a:off x="8428377" y="4469053"/>
              <a:ext cx="443294" cy="411480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CC1BFFE-21D3-3760-025B-609D65339520}"/>
              </a:ext>
            </a:extLst>
          </p:cNvPr>
          <p:cNvGrpSpPr/>
          <p:nvPr/>
        </p:nvGrpSpPr>
        <p:grpSpPr>
          <a:xfrm>
            <a:off x="9259964" y="4363830"/>
            <a:ext cx="2502062" cy="1739097"/>
            <a:chOff x="9259964" y="4363830"/>
            <a:chExt cx="2502062" cy="173909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E22ABD9-EDCC-9096-1335-501FF050BA70}"/>
                </a:ext>
              </a:extLst>
            </p:cNvPr>
            <p:cNvSpPr/>
            <p:nvPr/>
          </p:nvSpPr>
          <p:spPr>
            <a:xfrm>
              <a:off x="9259964" y="4363830"/>
              <a:ext cx="2502062" cy="17390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ID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518DE89-8B13-810B-40B1-1732749E6815}"/>
                </a:ext>
              </a:extLst>
            </p:cNvPr>
            <p:cNvSpPr/>
            <p:nvPr/>
          </p:nvSpPr>
          <p:spPr>
            <a:xfrm>
              <a:off x="9259964" y="4363830"/>
              <a:ext cx="113100" cy="3125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F8F2489-5CC9-61E7-AEA0-E834E809406D}"/>
                </a:ext>
              </a:extLst>
            </p:cNvPr>
            <p:cNvSpPr txBox="1"/>
            <p:nvPr/>
          </p:nvSpPr>
          <p:spPr>
            <a:xfrm>
              <a:off x="9373064" y="5099386"/>
              <a:ext cx="2258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Growth mindset</a:t>
              </a:r>
            </a:p>
          </p:txBody>
        </p:sp>
        <p:pic>
          <p:nvPicPr>
            <p:cNvPr id="80" name="Graphic 79">
              <a:extLst>
                <a:ext uri="{FF2B5EF4-FFF2-40B4-BE49-F238E27FC236}">
                  <a16:creationId xmlns:a16="http://schemas.microsoft.com/office/drawing/2014/main" id="{29267B9E-69A8-C476-05F3-D127D8556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l="7456" t="2495" r="7456" b="2495"/>
            <a:stretch/>
          </p:blipFill>
          <p:spPr>
            <a:xfrm>
              <a:off x="11262834" y="4469053"/>
              <a:ext cx="368507" cy="411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881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9445E85-19EB-9E4B-F1BF-1CFA0CAED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71D29B7-8214-115E-69D3-9A824CB1EDBA}"/>
              </a:ext>
            </a:extLst>
          </p:cNvPr>
          <p:cNvGrpSpPr/>
          <p:nvPr/>
        </p:nvGrpSpPr>
        <p:grpSpPr>
          <a:xfrm>
            <a:off x="485889" y="-9452"/>
            <a:ext cx="11706111" cy="6867452"/>
            <a:chOff x="485889" y="-9452"/>
            <a:chExt cx="11706111" cy="6867452"/>
          </a:xfrm>
        </p:grpSpPr>
        <p:pic>
          <p:nvPicPr>
            <p:cNvPr id="5" name="Picture 4" descr="A close-up of a black and silver machine&#10;&#10;Description automatically generated">
              <a:extLst>
                <a:ext uri="{FF2B5EF4-FFF2-40B4-BE49-F238E27FC236}">
                  <a16:creationId xmlns:a16="http://schemas.microsoft.com/office/drawing/2014/main" id="{2FEE79BF-D2DE-A6FD-05E3-0E615B7CE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74"/>
            <a:stretch/>
          </p:blipFill>
          <p:spPr>
            <a:xfrm>
              <a:off x="519896" y="0"/>
              <a:ext cx="11672104" cy="68580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959EB2C-AA80-C08F-2B6E-7C70A3BDAE8A}"/>
                </a:ext>
              </a:extLst>
            </p:cNvPr>
            <p:cNvSpPr/>
            <p:nvPr/>
          </p:nvSpPr>
          <p:spPr>
            <a:xfrm>
              <a:off x="485889" y="-9452"/>
              <a:ext cx="11706106" cy="6858000"/>
            </a:xfrm>
            <a:prstGeom prst="rect">
              <a:avLst/>
            </a:prstGeom>
            <a:gradFill>
              <a:gsLst>
                <a:gs pos="23000">
                  <a:schemeClr val="tx1">
                    <a:alpha val="84000"/>
                  </a:schemeClr>
                </a:gs>
                <a:gs pos="85000">
                  <a:schemeClr val="tx1">
                    <a:alpha val="79000"/>
                  </a:schemeClr>
                </a:gs>
              </a:gsLst>
              <a:lin ang="19663766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BD411D6-8D62-6DE6-13B6-4B1A78F329B8}"/>
              </a:ext>
            </a:extLst>
          </p:cNvPr>
          <p:cNvGrpSpPr/>
          <p:nvPr/>
        </p:nvGrpSpPr>
        <p:grpSpPr>
          <a:xfrm>
            <a:off x="1" y="1"/>
            <a:ext cx="556934" cy="6858000"/>
            <a:chOff x="1" y="1"/>
            <a:chExt cx="556934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F38716C-D4A8-5BDB-B3E6-C138FFF53A4A}"/>
                </a:ext>
              </a:extLst>
            </p:cNvPr>
            <p:cNvSpPr/>
            <p:nvPr/>
          </p:nvSpPr>
          <p:spPr>
            <a:xfrm>
              <a:off x="1" y="1"/>
              <a:ext cx="556934" cy="6858000"/>
            </a:xfrm>
            <a:prstGeom prst="rect">
              <a:avLst/>
            </a:prstGeom>
            <a:solidFill>
              <a:srgbClr val="232B48"/>
            </a:solidFill>
            <a:ln w="9525">
              <a:noFill/>
            </a:ln>
            <a:effectLst>
              <a:outerShdw blurRad="254000" dist="381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A762001-FF56-E011-1C8F-23871C034AFF}"/>
                </a:ext>
              </a:extLst>
            </p:cNvPr>
            <p:cNvSpPr txBox="1"/>
            <p:nvPr/>
          </p:nvSpPr>
          <p:spPr>
            <a:xfrm rot="16200000">
              <a:off x="-1248647" y="4762001"/>
              <a:ext cx="3054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dirty="0">
                  <a:solidFill>
                    <a:schemeClr val="bg1"/>
                  </a:solidFill>
                  <a:latin typeface="+mj-lt"/>
                </a:rPr>
                <a:t>www.skillfoundry.io</a:t>
              </a:r>
              <a:endParaRPr lang="en-ID" b="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FA8425D-F309-7C12-0D05-C9FB005D1A99}"/>
                </a:ext>
              </a:extLst>
            </p:cNvPr>
            <p:cNvSpPr/>
            <p:nvPr/>
          </p:nvSpPr>
          <p:spPr>
            <a:xfrm>
              <a:off x="93801" y="185346"/>
              <a:ext cx="369334" cy="457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57312B5-1994-C0E0-527D-504370D659BD}"/>
                </a:ext>
              </a:extLst>
            </p:cNvPr>
            <p:cNvSpPr/>
            <p:nvPr/>
          </p:nvSpPr>
          <p:spPr>
            <a:xfrm>
              <a:off x="141152" y="269105"/>
              <a:ext cx="274632" cy="457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7272937-D3DB-36D5-B0E1-99FFF819BC98}"/>
                </a:ext>
              </a:extLst>
            </p:cNvPr>
            <p:cNvSpPr/>
            <p:nvPr/>
          </p:nvSpPr>
          <p:spPr>
            <a:xfrm>
              <a:off x="185026" y="352864"/>
              <a:ext cx="186884" cy="457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D7FA4B7-1057-AC0C-FC2F-26916AD36383}"/>
                </a:ext>
              </a:extLst>
            </p:cNvPr>
            <p:cNvCxnSpPr>
              <a:cxnSpLocks/>
            </p:cNvCxnSpPr>
            <p:nvPr/>
          </p:nvCxnSpPr>
          <p:spPr>
            <a:xfrm>
              <a:off x="280828" y="567223"/>
              <a:ext cx="0" cy="2992841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835C5AA-3555-7126-A4B4-9FBD3EDC9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048" y="6396564"/>
              <a:ext cx="414841" cy="217143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B526FFE-47DE-B296-9F83-DED336F63357}"/>
              </a:ext>
            </a:extLst>
          </p:cNvPr>
          <p:cNvGrpSpPr/>
          <p:nvPr/>
        </p:nvGrpSpPr>
        <p:grpSpPr>
          <a:xfrm>
            <a:off x="1178720" y="2406315"/>
            <a:ext cx="3690460" cy="2026466"/>
            <a:chOff x="881540" y="1838185"/>
            <a:chExt cx="3690460" cy="202646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397B4D-80F6-A81A-AEB1-A032D8455743}"/>
                </a:ext>
              </a:extLst>
            </p:cNvPr>
            <p:cNvSpPr txBox="1"/>
            <p:nvPr/>
          </p:nvSpPr>
          <p:spPr>
            <a:xfrm>
              <a:off x="881540" y="1838185"/>
              <a:ext cx="3690460" cy="1446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400" dirty="0">
                  <a:solidFill>
                    <a:schemeClr val="accent2"/>
                  </a:solidFill>
                  <a:latin typeface="+mj-lt"/>
                </a:rPr>
                <a:t>THE AI TOOLS </a:t>
              </a:r>
              <a:r>
                <a:rPr lang="en-US" sz="4400" dirty="0">
                  <a:solidFill>
                    <a:schemeClr val="accent1"/>
                  </a:solidFill>
                  <a:latin typeface="+mj-lt"/>
                </a:rPr>
                <a:t>MANIFESTO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266E2C-99FD-E3DE-503B-C95D586BDEC2}"/>
                </a:ext>
              </a:extLst>
            </p:cNvPr>
            <p:cNvSpPr txBox="1"/>
            <p:nvPr/>
          </p:nvSpPr>
          <p:spPr>
            <a:xfrm>
              <a:off x="881540" y="3341431"/>
              <a:ext cx="3261200" cy="52322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8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We value:</a:t>
              </a:r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FAD11B4C-526E-8BB3-D021-E8DF9E35CAC3}"/>
              </a:ext>
            </a:extLst>
          </p:cNvPr>
          <p:cNvSpPr/>
          <p:nvPr/>
        </p:nvSpPr>
        <p:spPr>
          <a:xfrm>
            <a:off x="5598288" y="658581"/>
            <a:ext cx="995424" cy="995424"/>
          </a:xfrm>
          <a:prstGeom prst="ellipse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A289766-0838-2454-B3CC-311211BEA046}"/>
              </a:ext>
            </a:extLst>
          </p:cNvPr>
          <p:cNvGrpSpPr/>
          <p:nvPr/>
        </p:nvGrpSpPr>
        <p:grpSpPr>
          <a:xfrm>
            <a:off x="6858000" y="657042"/>
            <a:ext cx="4953000" cy="998502"/>
            <a:chOff x="6858000" y="567223"/>
            <a:chExt cx="4953000" cy="99850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D33EA1E-5161-F7FA-FB75-3CB851B4BBBE}"/>
                </a:ext>
              </a:extLst>
            </p:cNvPr>
            <p:cNvSpPr txBox="1"/>
            <p:nvPr/>
          </p:nvSpPr>
          <p:spPr>
            <a:xfrm>
              <a:off x="6858000" y="567223"/>
              <a:ext cx="4953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+mj-lt"/>
                </a:rPr>
                <a:t>Transparency over deception </a:t>
              </a:r>
              <a:endParaRPr lang="en-PK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4BBC152-2892-39B7-3B29-467BD6BB8599}"/>
                </a:ext>
              </a:extLst>
            </p:cNvPr>
            <p:cNvSpPr txBox="1"/>
            <p:nvPr/>
          </p:nvSpPr>
          <p:spPr>
            <a:xfrm>
              <a:off x="6858000" y="980950"/>
              <a:ext cx="4953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While there is value in producing results, we value honest discussion about our tools, capabilities, and methods more.</a:t>
              </a:r>
              <a:endParaRPr lang="en-PK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2D69801A-1B4F-DA32-8EE4-BAB7EAA7001C}"/>
              </a:ext>
            </a:extLst>
          </p:cNvPr>
          <p:cNvSpPr/>
          <p:nvPr/>
        </p:nvSpPr>
        <p:spPr>
          <a:xfrm>
            <a:off x="5598288" y="2144953"/>
            <a:ext cx="995424" cy="995424"/>
          </a:xfrm>
          <a:prstGeom prst="ellipse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8AA5782-4B67-B775-98B2-DED11F5F843B}"/>
              </a:ext>
            </a:extLst>
          </p:cNvPr>
          <p:cNvGrpSpPr/>
          <p:nvPr/>
        </p:nvGrpSpPr>
        <p:grpSpPr>
          <a:xfrm>
            <a:off x="6858000" y="2143414"/>
            <a:ext cx="4953000" cy="998502"/>
            <a:chOff x="6858000" y="567223"/>
            <a:chExt cx="4953000" cy="99850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F7242B7-7547-2F51-2AA0-382F034DF53B}"/>
                </a:ext>
              </a:extLst>
            </p:cNvPr>
            <p:cNvSpPr txBox="1"/>
            <p:nvPr/>
          </p:nvSpPr>
          <p:spPr>
            <a:xfrm>
              <a:off x="6858000" y="567223"/>
              <a:ext cx="4953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+mj-lt"/>
                </a:rPr>
                <a:t>Understanding over blind acceptance </a:t>
              </a:r>
              <a:endParaRPr lang="en-PK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7F9635E-C348-0C80-F8A2-8F55FC1EB74E}"/>
                </a:ext>
              </a:extLst>
            </p:cNvPr>
            <p:cNvSpPr txBox="1"/>
            <p:nvPr/>
          </p:nvSpPr>
          <p:spPr>
            <a:xfrm>
              <a:off x="6858000" y="980950"/>
              <a:ext cx="4953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While there is value in leveraging AI tools, we value comprehending and taking responsibility for the code more.</a:t>
              </a:r>
              <a:endParaRPr lang="en-PK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17F6EA0F-54D2-687A-2A73-D1F643D9F56C}"/>
              </a:ext>
            </a:extLst>
          </p:cNvPr>
          <p:cNvSpPr/>
          <p:nvPr/>
        </p:nvSpPr>
        <p:spPr>
          <a:xfrm>
            <a:off x="5598288" y="3631325"/>
            <a:ext cx="995424" cy="995424"/>
          </a:xfrm>
          <a:prstGeom prst="ellipse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F88063B-72EB-DB92-AA53-8981E07A6773}"/>
              </a:ext>
            </a:extLst>
          </p:cNvPr>
          <p:cNvGrpSpPr/>
          <p:nvPr/>
        </p:nvGrpSpPr>
        <p:grpSpPr>
          <a:xfrm>
            <a:off x="6858000" y="3629786"/>
            <a:ext cx="4953000" cy="998502"/>
            <a:chOff x="6858000" y="567223"/>
            <a:chExt cx="4953000" cy="99850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24942F2-D313-2924-0711-5DE232D6AAF2}"/>
                </a:ext>
              </a:extLst>
            </p:cNvPr>
            <p:cNvSpPr txBox="1"/>
            <p:nvPr/>
          </p:nvSpPr>
          <p:spPr>
            <a:xfrm>
              <a:off x="6858000" y="567223"/>
              <a:ext cx="4953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+mj-lt"/>
                </a:rPr>
                <a:t>Appropriate tool usage over over-reliance </a:t>
              </a:r>
              <a:endParaRPr lang="en-PK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8BD0EB6-7360-1E19-1C09-2035E67C6D11}"/>
                </a:ext>
              </a:extLst>
            </p:cNvPr>
            <p:cNvSpPr txBox="1"/>
            <p:nvPr/>
          </p:nvSpPr>
          <p:spPr>
            <a:xfrm>
              <a:off x="6858000" y="980950"/>
              <a:ext cx="4953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While there is value in automation and efficiency, we value knowing when to apply human judgment more.</a:t>
              </a:r>
              <a:endParaRPr lang="en-PK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F2C3F1BD-541B-6436-785D-8DF6223239AA}"/>
              </a:ext>
            </a:extLst>
          </p:cNvPr>
          <p:cNvSpPr/>
          <p:nvPr/>
        </p:nvSpPr>
        <p:spPr>
          <a:xfrm>
            <a:off x="5598288" y="5117698"/>
            <a:ext cx="995424" cy="995424"/>
          </a:xfrm>
          <a:prstGeom prst="ellipse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8B1343B-3520-9E27-0718-A6028139941C}"/>
              </a:ext>
            </a:extLst>
          </p:cNvPr>
          <p:cNvGrpSpPr/>
          <p:nvPr/>
        </p:nvGrpSpPr>
        <p:grpSpPr>
          <a:xfrm>
            <a:off x="6858000" y="5116159"/>
            <a:ext cx="4953000" cy="998502"/>
            <a:chOff x="6858000" y="567223"/>
            <a:chExt cx="4953000" cy="99850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185791F-6854-77A0-FC89-88C6DBC7B40B}"/>
                </a:ext>
              </a:extLst>
            </p:cNvPr>
            <p:cNvSpPr txBox="1"/>
            <p:nvPr/>
          </p:nvSpPr>
          <p:spPr>
            <a:xfrm>
              <a:off x="6858000" y="567223"/>
              <a:ext cx="4953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+mj-lt"/>
                </a:rPr>
                <a:t>Craftsmanship over expedience </a:t>
              </a:r>
              <a:endParaRPr lang="en-PK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6B4F632-1C73-841E-BBAF-5BB9A906461C}"/>
                </a:ext>
              </a:extLst>
            </p:cNvPr>
            <p:cNvSpPr txBox="1"/>
            <p:nvPr/>
          </p:nvSpPr>
          <p:spPr>
            <a:xfrm>
              <a:off x="6858000" y="980950"/>
              <a:ext cx="4953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While there is value in rapid development, we value using our gained efficiency to elevate the quality of our work more.</a:t>
              </a:r>
              <a:endParaRPr lang="en-PK" sz="16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D01363C-39F8-81A4-C731-BC27A68E8A73}"/>
              </a:ext>
            </a:extLst>
          </p:cNvPr>
          <p:cNvCxnSpPr>
            <a:cxnSpLocks/>
          </p:cNvCxnSpPr>
          <p:nvPr/>
        </p:nvCxnSpPr>
        <p:spPr>
          <a:xfrm>
            <a:off x="5683170" y="1899479"/>
            <a:ext cx="6127830" cy="0"/>
          </a:xfrm>
          <a:prstGeom prst="line">
            <a:avLst/>
          </a:prstGeom>
          <a:ln>
            <a:solidFill>
              <a:schemeClr val="accent2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62EE9D5-7400-43B7-1655-DCE34BE49485}"/>
              </a:ext>
            </a:extLst>
          </p:cNvPr>
          <p:cNvCxnSpPr>
            <a:cxnSpLocks/>
          </p:cNvCxnSpPr>
          <p:nvPr/>
        </p:nvCxnSpPr>
        <p:spPr>
          <a:xfrm>
            <a:off x="5683170" y="3385851"/>
            <a:ext cx="6127830" cy="0"/>
          </a:xfrm>
          <a:prstGeom prst="line">
            <a:avLst/>
          </a:prstGeom>
          <a:ln>
            <a:solidFill>
              <a:schemeClr val="accent2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D806602-FD22-B19D-3476-5287148C5D62}"/>
              </a:ext>
            </a:extLst>
          </p:cNvPr>
          <p:cNvCxnSpPr>
            <a:cxnSpLocks/>
          </p:cNvCxnSpPr>
          <p:nvPr/>
        </p:nvCxnSpPr>
        <p:spPr>
          <a:xfrm>
            <a:off x="5683170" y="4872223"/>
            <a:ext cx="6127830" cy="0"/>
          </a:xfrm>
          <a:prstGeom prst="line">
            <a:avLst/>
          </a:prstGeom>
          <a:ln>
            <a:solidFill>
              <a:schemeClr val="accent2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phic 77">
            <a:extLst>
              <a:ext uri="{FF2B5EF4-FFF2-40B4-BE49-F238E27FC236}">
                <a16:creationId xmlns:a16="http://schemas.microsoft.com/office/drawing/2014/main" id="{432C78D7-ADA7-C9F8-968A-145898F846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99254" y="859547"/>
            <a:ext cx="593492" cy="593492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6B092DA2-455B-2B27-B405-6E9AF1DD0C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98820" y="2345485"/>
            <a:ext cx="594360" cy="59436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0B04A48C-B070-8C37-FB99-1EE141B9BF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98820" y="3831857"/>
            <a:ext cx="594360" cy="59436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977817E7-F803-4730-F446-1ED3E0EFA4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98820" y="5318230"/>
            <a:ext cx="594360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99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8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7755"/>
      </a:accent1>
      <a:accent2>
        <a:srgbClr val="4BAAF4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02">
      <a:majorFont>
        <a:latin typeface="Oswald SemiBold"/>
        <a:ea typeface=""/>
        <a:cs typeface=""/>
      </a:majorFont>
      <a:minorFont>
        <a:latin typeface="Oswal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</TotalTime>
  <Words>812</Words>
  <Application>Microsoft Office PowerPoint</Application>
  <PresentationFormat>Widescreen</PresentationFormat>
  <Paragraphs>164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Libre Franklin</vt:lpstr>
      <vt:lpstr>Arial</vt:lpstr>
      <vt:lpstr>Calibri</vt:lpstr>
      <vt:lpstr>Segoe UI</vt:lpstr>
      <vt:lpstr>Poppins SemiBold</vt:lpstr>
      <vt:lpstr>Oswald Light</vt:lpstr>
      <vt:lpstr>Poppins</vt:lpstr>
      <vt:lpstr>Oswald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Omer Alvi</dc:creator>
  <cp:lastModifiedBy>Eric Wise</cp:lastModifiedBy>
  <cp:revision>13</cp:revision>
  <dcterms:created xsi:type="dcterms:W3CDTF">2023-10-03T06:31:53Z</dcterms:created>
  <dcterms:modified xsi:type="dcterms:W3CDTF">2025-01-07T21:36:42Z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2025-01-06T14:55:55Z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59f147aa-50a5-482f-b738-6542ad795d4d</vt:lpwstr>
  </property>
  <property fmtid="{D5CDD505-2E9C-101B-9397-08002B2CF9AE}" pid="7" name="MSIP_Label_defa4170-0d19-0005-0004-bc88714345d2_ActionId">
    <vt:lpwstr>60040be3-dde5-469a-a4f4-8db8ee8911a8</vt:lpwstr>
  </property>
  <property fmtid="{D5CDD505-2E9C-101B-9397-08002B2CF9AE}" pid="8" name="MSIP_Label_defa4170-0d19-0005-0004-bc88714345d2_ContentBits">
    <vt:lpwstr>0</vt:lpwstr>
  </property>
</Properties>
</file>